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68" r:id="rId3"/>
    <p:sldId id="267" r:id="rId4"/>
    <p:sldId id="296" r:id="rId5"/>
    <p:sldId id="269" r:id="rId6"/>
    <p:sldId id="270" r:id="rId7"/>
    <p:sldId id="271" r:id="rId8"/>
    <p:sldId id="277" r:id="rId9"/>
    <p:sldId id="257" r:id="rId10"/>
    <p:sldId id="258" r:id="rId11"/>
    <p:sldId id="259" r:id="rId12"/>
    <p:sldId id="260" r:id="rId13"/>
    <p:sldId id="275" r:id="rId14"/>
    <p:sldId id="261" r:id="rId15"/>
    <p:sldId id="262" r:id="rId16"/>
    <p:sldId id="263" r:id="rId17"/>
    <p:sldId id="264" r:id="rId18"/>
    <p:sldId id="265" r:id="rId19"/>
    <p:sldId id="266" r:id="rId20"/>
    <p:sldId id="272" r:id="rId21"/>
    <p:sldId id="307" r:id="rId22"/>
    <p:sldId id="276" r:id="rId23"/>
    <p:sldId id="297" r:id="rId24"/>
    <p:sldId id="298" r:id="rId25"/>
    <p:sldId id="299" r:id="rId26"/>
    <p:sldId id="300" r:id="rId27"/>
    <p:sldId id="301" r:id="rId28"/>
    <p:sldId id="302" r:id="rId29"/>
    <p:sldId id="303" r:id="rId30"/>
    <p:sldId id="304" r:id="rId31"/>
    <p:sldId id="306" r:id="rId32"/>
    <p:sldId id="305" r:id="rId33"/>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119" userDrawn="1">
          <p15:clr>
            <a:srgbClr val="A4A3A4"/>
          </p15:clr>
        </p15:guide>
        <p15:guide id="4" pos="6561" userDrawn="1">
          <p15:clr>
            <a:srgbClr val="A4A3A4"/>
          </p15:clr>
        </p15:guide>
        <p15:guide id="5" orient="horz" pos="1253" userDrawn="1">
          <p15:clr>
            <a:srgbClr val="A4A3A4"/>
          </p15:clr>
        </p15:guide>
        <p15:guide id="6" orient="horz" pos="3543" userDrawn="1">
          <p15:clr>
            <a:srgbClr val="A4A3A4"/>
          </p15:clr>
        </p15:guide>
        <p15:guide id="7" orient="horz" pos="913"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AE7A64-A7FE-87FE-8137-3EDA0F2A3640}" name="石塚　麻梨花/Ishitsuka Marika" initials="石塚　麻梨花/Ishitsuka" userId="S::3130@ad.maruho.co.jp::2c0682a8-f7be-4a8f-a291-bdde64a841d2" providerId="AD"/>
  <p188:author id="{127E6DCF-1C13-904F-BE8B-73495222B919}" name="yamamoto mutsuko/山本　睦子" initials="ym" userId="S::9300016@mt-pharma.co.jp::8020972a-b4f6-48a0-aa97-3a9f866a35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F66CC"/>
    <a:srgbClr val="FF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70" autoAdjust="0"/>
    <p:restoredTop sz="94651" autoAdjust="0"/>
  </p:normalViewPr>
  <p:slideViewPr>
    <p:cSldViewPr snapToGrid="0">
      <p:cViewPr varScale="1">
        <p:scale>
          <a:sx n="60" d="100"/>
          <a:sy n="60" d="100"/>
        </p:scale>
        <p:origin x="704" y="-92"/>
      </p:cViewPr>
      <p:guideLst>
        <p:guide orient="horz" pos="2160"/>
        <p:guide pos="3840"/>
        <p:guide pos="1119"/>
        <p:guide pos="6561"/>
        <p:guide orient="horz" pos="1253"/>
        <p:guide orient="horz" pos="3543"/>
        <p:guide orient="horz" pos="913"/>
      </p:guideLst>
    </p:cSldViewPr>
  </p:slideViewPr>
  <p:notesTextViewPr>
    <p:cViewPr>
      <p:scale>
        <a:sx n="1" d="1"/>
        <a:sy n="1" d="1"/>
      </p:scale>
      <p:origin x="0" y="0"/>
    </p:cViewPr>
  </p:notesTextViewPr>
  <p:sorterViewPr>
    <p:cViewPr>
      <p:scale>
        <a:sx n="100" d="100"/>
        <a:sy n="100" d="100"/>
      </p:scale>
      <p:origin x="0" y="6510"/>
    </p:cViewPr>
  </p:sorterViewPr>
  <p:notesViewPr>
    <p:cSldViewPr snapToGrid="0" showGuides="1">
      <p:cViewPr>
        <p:scale>
          <a:sx n="100" d="100"/>
          <a:sy n="100" d="100"/>
        </p:scale>
        <p:origin x="1596" y="-147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1FEB26A9-8842-4092-B907-8B2F2EBCB6BF}" type="datetimeFigureOut">
              <a:rPr kumimoji="1" lang="ja-JP" altLang="en-US" smtClean="0"/>
              <a:t>2024/2/7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A8ED474-D12F-46F0-BEFB-D8EB9381924F}" type="slidenum">
              <a:rPr kumimoji="1" lang="ja-JP" altLang="en-US" smtClean="0"/>
              <a:t>‹#›</a:t>
            </a:fld>
            <a:endParaRPr kumimoji="1" lang="ja-JP" altLang="en-US"/>
          </a:p>
        </p:txBody>
      </p:sp>
    </p:spTree>
    <p:extLst>
      <p:ext uri="{BB962C8B-B14F-4D97-AF65-F5344CB8AC3E}">
        <p14:creationId xmlns:p14="http://schemas.microsoft.com/office/powerpoint/2010/main" val="15741618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05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05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05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05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05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バイオ医薬品はこれまで治療薬のなかった病気や、従来の医薬品では満足度の高い治療を行うことの出来なかった病気への効果が期待されています。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バイオ医薬品という言葉は一度は耳にしたことがあるかもしれませんが、一般的な医薬品（化学合成により製造される低分子医薬品）とどのような違いがあるのでしょうか。</a:t>
            </a:r>
            <a:endParaRPr kumimoji="1" lang="en-US" altLang="ja-JP" sz="105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本日は、バイオ医薬品がどんなものなのかについて分かり易く紹介したいと思います。</a:t>
            </a:r>
            <a:endParaRPr kumimoji="1" lang="en-US" altLang="ja-JP" sz="105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1</a:t>
            </a:fld>
            <a:endParaRPr kumimoji="1" lang="ja-JP" altLang="en-US"/>
          </a:p>
        </p:txBody>
      </p:sp>
    </p:spTree>
    <p:extLst>
      <p:ext uri="{BB962C8B-B14F-4D97-AF65-F5344CB8AC3E}">
        <p14:creationId xmlns:p14="http://schemas.microsoft.com/office/powerpoint/2010/main" val="3550015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先程、一般的な医薬品として低分子医薬品と作り方が違うというお話をしました。</a:t>
            </a:r>
            <a:endParaRPr kumimoji="1" lang="en-US" altLang="ja-JP" dirty="0"/>
          </a:p>
          <a:p>
            <a:r>
              <a:rPr kumimoji="1" lang="ja-JP" altLang="en-US" dirty="0"/>
              <a:t>低分子医薬品というのは、その名前が示す通り、分子量が小さい医薬品です。</a:t>
            </a:r>
            <a:endParaRPr kumimoji="1" lang="en-US" altLang="ja-JP" dirty="0"/>
          </a:p>
          <a:p>
            <a:r>
              <a:rPr kumimoji="1" lang="ja-JP" altLang="en-US" dirty="0"/>
              <a:t>例えば、解熱・消炎・鎮痛剤として使われるアスピリンは、分子量が</a:t>
            </a:r>
            <a:r>
              <a:rPr kumimoji="1" lang="en-US" altLang="ja-JP" dirty="0"/>
              <a:t>180</a:t>
            </a:r>
            <a:r>
              <a:rPr kumimoji="1" lang="ja-JP" altLang="en-US" dirty="0"/>
              <a:t>しかありません。</a:t>
            </a:r>
            <a:endParaRPr kumimoji="1" lang="en-US" altLang="ja-JP" dirty="0"/>
          </a:p>
          <a:p>
            <a:r>
              <a:rPr kumimoji="1" lang="ja-JP" altLang="en-US" dirty="0"/>
              <a:t>しかし、バイオ医薬品の一種であるインスリンは小さい方ですが、分子量は</a:t>
            </a:r>
            <a:r>
              <a:rPr kumimoji="1" lang="en-US" altLang="ja-JP" dirty="0"/>
              <a:t>5,800</a:t>
            </a:r>
            <a:r>
              <a:rPr kumimoji="1" lang="ja-JP" altLang="en-US" dirty="0"/>
              <a:t>もありますし、もっと大きな抗体医薬品と呼ばれるものもあります。</a:t>
            </a:r>
            <a:endParaRPr kumimoji="1" lang="en-US" altLang="ja-JP" dirty="0"/>
          </a:p>
          <a:p>
            <a:endParaRPr kumimoji="1" lang="en-US" altLang="ja-JP" dirty="0"/>
          </a:p>
          <a:p>
            <a:endParaRPr kumimoji="1" lang="en-US" altLang="ja-JP" dirty="0"/>
          </a:p>
          <a:p>
            <a:r>
              <a:rPr kumimoji="1" lang="ja-JP" altLang="en-US" dirty="0"/>
              <a:t>ポイント：</a:t>
            </a:r>
            <a:endParaRPr kumimoji="1" lang="en-US" altLang="ja-JP" dirty="0"/>
          </a:p>
          <a:p>
            <a:r>
              <a:rPr kumimoji="1" lang="ja-JP" altLang="en-US" dirty="0"/>
              <a:t>・バイオ医薬品は低分子医薬品と比べると、分子の大きさや構造の複雑さが大きく異なります</a:t>
            </a:r>
            <a:r>
              <a:rPr kumimoji="1" lang="en-US" altLang="ja-JP" dirty="0"/>
              <a:t>(</a:t>
            </a:r>
            <a:r>
              <a:rPr kumimoji="1" lang="ja-JP" altLang="en-US" dirty="0"/>
              <a:t>バイオ医薬品の中でも大きさや構造の複雑さは様々です</a:t>
            </a:r>
            <a:r>
              <a:rPr kumimoji="1" lang="en-US" altLang="ja-JP" dirty="0"/>
              <a:t>)</a:t>
            </a:r>
            <a:r>
              <a:rPr kumimoji="1" lang="ja-JP" altLang="en-US" dirty="0" err="1"/>
              <a:t>。</a:t>
            </a:r>
            <a:endParaRPr kumimoji="1" lang="en-US" altLang="ja-JP" dirty="0"/>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10</a:t>
            </a:fld>
            <a:endParaRPr kumimoji="1" lang="ja-JP" altLang="en-US"/>
          </a:p>
        </p:txBody>
      </p:sp>
    </p:spTree>
    <p:extLst>
      <p:ext uri="{BB962C8B-B14F-4D97-AF65-F5344CB8AC3E}">
        <p14:creationId xmlns:p14="http://schemas.microsoft.com/office/powerpoint/2010/main" val="129349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バイオ医薬品はどのように製造されるのですか？という質問です。</a:t>
            </a:r>
            <a:endParaRPr kumimoji="1" lang="en-US" altLang="ja-JP" dirty="0"/>
          </a:p>
          <a:p>
            <a:r>
              <a:rPr kumimoji="1" lang="ja-JP" altLang="en-US" dirty="0"/>
              <a:t>先程、バイオ医薬品は、化学合成で作られるのではなく、細胞を用いて製造されるとお話ししました。</a:t>
            </a:r>
            <a:endParaRPr kumimoji="1" lang="en-US" altLang="ja-JP" dirty="0"/>
          </a:p>
          <a:p>
            <a:r>
              <a:rPr kumimoji="1" lang="ja-JP" altLang="en-US" dirty="0"/>
              <a:t>次のスライドで示すように、バイオ医薬品は大きく</a:t>
            </a:r>
            <a:r>
              <a:rPr kumimoji="1" lang="en-US" altLang="ja-JP" dirty="0"/>
              <a:t>4</a:t>
            </a:r>
            <a:r>
              <a:rPr kumimoji="1" lang="ja-JP" altLang="en-US" dirty="0" err="1"/>
              <a:t>つの</a:t>
            </a:r>
            <a:r>
              <a:rPr kumimoji="1" lang="ja-JP" altLang="en-US" dirty="0"/>
              <a:t>ステップで作られるのですが、細胞に作ってもらうため、製造工程のわずかな変化によって、品質が変わってしまいます。</a:t>
            </a:r>
            <a:endParaRPr kumimoji="1" lang="en-US" altLang="ja-JP" dirty="0"/>
          </a:p>
          <a:p>
            <a:r>
              <a:rPr kumimoji="1" lang="ja-JP" altLang="en-US" dirty="0"/>
              <a:t>そのため、有効性や安全性が変わらないように、厳密な管理が行われています。</a:t>
            </a:r>
            <a:endParaRPr kumimoji="1" lang="en-US" altLang="ja-JP" dirty="0"/>
          </a:p>
          <a:p>
            <a:endParaRPr kumimoji="1" lang="en-US" altLang="ja-JP" dirty="0"/>
          </a:p>
          <a:p>
            <a:endParaRPr kumimoji="1" lang="en-US" altLang="ja-JP" dirty="0"/>
          </a:p>
          <a:p>
            <a:r>
              <a:rPr kumimoji="1" lang="ja-JP" altLang="en-US" dirty="0"/>
              <a:t>ポイント：</a:t>
            </a:r>
            <a:endParaRPr kumimoji="1" lang="en-US" altLang="ja-JP" dirty="0"/>
          </a:p>
          <a:p>
            <a:r>
              <a:rPr kumimoji="1" lang="ja-JP" altLang="en-US" dirty="0"/>
              <a:t>・バイオ医薬品の製造工程のイラストは次のスライド</a:t>
            </a:r>
            <a:r>
              <a:rPr kumimoji="1" lang="en-US" altLang="ja-JP" dirty="0"/>
              <a:t>(</a:t>
            </a:r>
            <a:r>
              <a:rPr kumimoji="1" lang="ja-JP" altLang="en-US" dirty="0"/>
              <a:t>参考資料として写真や動画も用意しています</a:t>
            </a:r>
            <a:r>
              <a:rPr kumimoji="1" lang="en-US" altLang="ja-JP" dirty="0"/>
              <a:t>)</a:t>
            </a:r>
            <a:r>
              <a:rPr kumimoji="1" lang="ja-JP" altLang="en-US" dirty="0" err="1"/>
              <a:t>。</a:t>
            </a:r>
            <a:endParaRPr kumimoji="1" lang="en-US" altLang="ja-JP" dirty="0"/>
          </a:p>
          <a:p>
            <a:r>
              <a:rPr kumimoji="1" lang="ja-JP" altLang="en-US" dirty="0"/>
              <a:t>・分子が大きく構造が複雑なバイオ医薬品は、製造工程のわずかな変化によって品質が変わってしまうことがあります。臨床試験で確認された有効性・安全性が確保されるように、厳密な品質管理が行われています。</a:t>
            </a:r>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11</a:t>
            </a:fld>
            <a:endParaRPr kumimoji="1" lang="ja-JP" altLang="en-US"/>
          </a:p>
        </p:txBody>
      </p:sp>
    </p:spTree>
    <p:extLst>
      <p:ext uri="{BB962C8B-B14F-4D97-AF65-F5344CB8AC3E}">
        <p14:creationId xmlns:p14="http://schemas.microsoft.com/office/powerpoint/2010/main" val="2537284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その製造工程がこちらです。</a:t>
            </a:r>
            <a:endParaRPr kumimoji="1" lang="en-US" altLang="ja-JP" dirty="0"/>
          </a:p>
          <a:p>
            <a:r>
              <a:rPr kumimoji="1" lang="ja-JP" altLang="en-US" dirty="0"/>
              <a:t>まず初めに、目的のタンパク質が書かれた遺伝子情報を、大腸菌や酵母、動物細胞などの生産用細胞に導入します。</a:t>
            </a:r>
            <a:endParaRPr kumimoji="1" lang="en-US" altLang="ja-JP" dirty="0"/>
          </a:p>
          <a:p>
            <a:r>
              <a:rPr kumimoji="1" lang="ja-JP" altLang="en-US" dirty="0"/>
              <a:t>その細胞を培養して、目的のタンパク質を作ったら、そのタンパク質だけを抽出して、精製します。</a:t>
            </a:r>
            <a:endParaRPr kumimoji="1" lang="en-US" altLang="ja-JP" dirty="0"/>
          </a:p>
          <a:p>
            <a:r>
              <a:rPr kumimoji="1" lang="ja-JP" altLang="en-US" dirty="0"/>
              <a:t>最後に、精製されたタンパク質に添加剤などを加えて製剤化します。</a:t>
            </a:r>
            <a:endParaRPr kumimoji="1" lang="en-US" altLang="ja-JP" dirty="0"/>
          </a:p>
          <a:p>
            <a:endParaRPr kumimoji="1" lang="en-US" altLang="ja-JP" dirty="0"/>
          </a:p>
          <a:p>
            <a:endParaRPr kumimoji="1" lang="en-US" altLang="ja-JP" dirty="0"/>
          </a:p>
          <a:p>
            <a:r>
              <a:rPr kumimoji="1" lang="ja-JP" altLang="en-US" dirty="0"/>
              <a:t>ポイント：</a:t>
            </a:r>
            <a:endParaRPr kumimoji="1" lang="en-US" altLang="ja-JP" dirty="0"/>
          </a:p>
          <a:p>
            <a:r>
              <a:rPr kumimoji="1" lang="ja-JP" altLang="en-US" dirty="0"/>
              <a:t>・バイオ医薬品の製造工程</a:t>
            </a:r>
            <a:endParaRPr kumimoji="1" lang="en-US" altLang="ja-JP" dirty="0"/>
          </a:p>
          <a:p>
            <a:r>
              <a:rPr kumimoji="1" lang="ja-JP" altLang="en-US" dirty="0"/>
              <a:t>　①遺伝子組換え技術を用いて目的のタンパク質を作る細胞株を作製する</a:t>
            </a:r>
            <a:endParaRPr kumimoji="1" lang="en-US" altLang="ja-JP" dirty="0"/>
          </a:p>
          <a:p>
            <a:r>
              <a:rPr kumimoji="1" lang="ja-JP" altLang="en-US" dirty="0"/>
              <a:t>　②細胞を培養し、目的のタンパク質を作る</a:t>
            </a:r>
            <a:endParaRPr kumimoji="1" lang="en-US" altLang="ja-JP" dirty="0"/>
          </a:p>
          <a:p>
            <a:r>
              <a:rPr kumimoji="1" lang="ja-JP" altLang="en-US" dirty="0"/>
              <a:t>　③抽出・精製する</a:t>
            </a:r>
            <a:endParaRPr kumimoji="1" lang="en-US" altLang="ja-JP" dirty="0"/>
          </a:p>
          <a:p>
            <a:r>
              <a:rPr kumimoji="1" lang="ja-JP" altLang="en-US" dirty="0"/>
              <a:t>　④製剤化する</a:t>
            </a:r>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12</a:t>
            </a:fld>
            <a:endParaRPr kumimoji="1" lang="ja-JP" altLang="en-US"/>
          </a:p>
        </p:txBody>
      </p:sp>
    </p:spTree>
    <p:extLst>
      <p:ext uri="{BB962C8B-B14F-4D97-AF65-F5344CB8AC3E}">
        <p14:creationId xmlns:p14="http://schemas.microsoft.com/office/powerpoint/2010/main" val="2314593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それでは、化学合成で医薬品が作られている時代に、何故細胞を使って作らなければいけないのでしょうか？</a:t>
            </a:r>
            <a:endParaRPr kumimoji="1" lang="en-US" altLang="ja-JP" dirty="0"/>
          </a:p>
          <a:p>
            <a:r>
              <a:rPr kumimoji="1" lang="ja-JP" altLang="en-US" dirty="0"/>
              <a:t>バイオ医薬品はタンパク質でできていますが、そのタンパク質はアミノ酸がたくさん繋がってできています。</a:t>
            </a:r>
            <a:endParaRPr kumimoji="1" lang="en-US" altLang="ja-JP" dirty="0"/>
          </a:p>
          <a:p>
            <a:r>
              <a:rPr kumimoji="1" lang="ja-JP" altLang="en-US" dirty="0"/>
              <a:t>化学合成でもアミノ酸を繋げることはできますが、繋げられる数には限界があります。</a:t>
            </a:r>
            <a:endParaRPr kumimoji="1" lang="en-US" altLang="ja-JP" dirty="0"/>
          </a:p>
          <a:p>
            <a:r>
              <a:rPr kumimoji="1" lang="ja-JP" altLang="en-US" dirty="0"/>
              <a:t>バイオ医薬品では、小さいものでも</a:t>
            </a:r>
            <a:r>
              <a:rPr kumimoji="1" lang="en-US" altLang="ja-JP" dirty="0"/>
              <a:t>30</a:t>
            </a:r>
            <a:r>
              <a:rPr kumimoji="1" lang="ja-JP" altLang="en-US" dirty="0"/>
              <a:t>個、大きいものでは</a:t>
            </a:r>
            <a:r>
              <a:rPr kumimoji="1" lang="en-US" altLang="ja-JP" dirty="0"/>
              <a:t>2,000</a:t>
            </a:r>
            <a:r>
              <a:rPr kumimoji="1" lang="ja-JP" altLang="en-US" dirty="0"/>
              <a:t>個以上もアミノ酸が繋がっているんです。</a:t>
            </a:r>
            <a:endParaRPr kumimoji="1" lang="en-US" altLang="ja-JP" dirty="0"/>
          </a:p>
          <a:p>
            <a:endParaRPr kumimoji="1" lang="en-US" altLang="ja-JP" dirty="0"/>
          </a:p>
          <a:p>
            <a:r>
              <a:rPr kumimoji="1" lang="ja-JP" altLang="en-US" dirty="0"/>
              <a:t>一方、ヒトやその他の生物の細胞は、タンパク質を作る力を持っていて、化学合成ではできないくらいアミノ酸を長く繋げることができるのです。</a:t>
            </a:r>
            <a:endParaRPr kumimoji="1" lang="en-US" altLang="ja-JP" dirty="0"/>
          </a:p>
          <a:p>
            <a:r>
              <a:rPr lang="ja-JP" altLang="en-US" sz="1050" dirty="0">
                <a:latin typeface="メイリオ" panose="020B0604030504040204" pitchFamily="50" charset="-128"/>
                <a:ea typeface="メイリオ" panose="020B0604030504040204" pitchFamily="50" charset="-128"/>
              </a:rPr>
              <a:t>作りたいタンパク質の情報が書かれた「遺伝子」を「細胞」に導入し、細胞の力を利用して人工的にタンパク質を作って医薬品にしたものがバイオ医薬品です。</a:t>
            </a:r>
          </a:p>
          <a:p>
            <a:endParaRPr kumimoji="1" lang="en-US" altLang="ja-JP" dirty="0"/>
          </a:p>
          <a:p>
            <a:endParaRPr kumimoji="1" lang="en-US" altLang="ja-JP" dirty="0"/>
          </a:p>
          <a:p>
            <a:r>
              <a:rPr kumimoji="1" lang="ja-JP" altLang="en-US" dirty="0"/>
              <a:t>ポイント：</a:t>
            </a:r>
            <a:endParaRPr kumimoji="1" lang="en-US" altLang="ja-JP" dirty="0"/>
          </a:p>
          <a:p>
            <a:r>
              <a:rPr kumimoji="1" lang="ja-JP" altLang="en-US" dirty="0"/>
              <a:t>・タンパク質で出来ている一部の医薬品は化学合成されています</a:t>
            </a:r>
            <a:r>
              <a:rPr kumimoji="1" lang="en-US" altLang="ja-JP" dirty="0"/>
              <a:t>(</a:t>
            </a:r>
            <a:r>
              <a:rPr kumimoji="1" lang="ja-JP" altLang="en-US" dirty="0"/>
              <a:t>これはバイオ医薬品とはいいません</a:t>
            </a:r>
            <a:r>
              <a:rPr kumimoji="1" lang="en-US" altLang="ja-JP" dirty="0"/>
              <a:t>)</a:t>
            </a:r>
            <a:r>
              <a:rPr kumimoji="1" lang="ja-JP" altLang="en-US" dirty="0" err="1"/>
              <a:t>。</a:t>
            </a:r>
            <a:endParaRPr kumimoji="1" lang="en-US" altLang="ja-JP" dirty="0"/>
          </a:p>
          <a:p>
            <a:r>
              <a:rPr kumimoji="1" lang="ja-JP" altLang="en-US" dirty="0"/>
              <a:t>・バイオ医薬品は細胞の持つ「タンパク質を作る力」を利用して製造しています。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13</a:t>
            </a:fld>
            <a:endParaRPr kumimoji="1" lang="ja-JP" altLang="en-US"/>
          </a:p>
        </p:txBody>
      </p:sp>
    </p:spTree>
    <p:extLst>
      <p:ext uri="{BB962C8B-B14F-4D97-AF65-F5344CB8AC3E}">
        <p14:creationId xmlns:p14="http://schemas.microsoft.com/office/powerpoint/2010/main" val="3699127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さて、先程お話ししました通り、バイオ医薬品は飲み薬ではなく、注射や点滴で投与するものが殆どです。</a:t>
            </a:r>
            <a:endParaRPr kumimoji="1" lang="en-US" altLang="ja-JP" dirty="0"/>
          </a:p>
          <a:p>
            <a:r>
              <a:rPr kumimoji="1" lang="ja-JP" altLang="en-US" dirty="0"/>
              <a:t>中には、医師の指導のもと、患者さんご自身やご家族の方に注射していただくことができるものもあり、通院の手間を省くことができます。</a:t>
            </a:r>
            <a:endParaRPr kumimoji="1" lang="en-US" altLang="ja-JP" dirty="0"/>
          </a:p>
          <a:p>
            <a:r>
              <a:rPr kumimoji="1" lang="ja-JP" altLang="en-US" dirty="0"/>
              <a:t>それではバイオ医薬品を自己注射することになったら、どんなことに注意したらよいのでしょうか？</a:t>
            </a:r>
            <a:endParaRPr kumimoji="1" lang="en-US" altLang="ja-JP" dirty="0"/>
          </a:p>
          <a:p>
            <a:endParaRPr kumimoji="1" lang="en-US" altLang="ja-JP" dirty="0"/>
          </a:p>
          <a:p>
            <a:endParaRPr kumimoji="1" lang="en-US" altLang="ja-JP" dirty="0"/>
          </a:p>
          <a:p>
            <a:r>
              <a:rPr kumimoji="1" lang="ja-JP" altLang="en-US" dirty="0"/>
              <a:t>ポイント：</a:t>
            </a:r>
            <a:endParaRPr kumimoji="1" lang="en-US" altLang="ja-JP" dirty="0"/>
          </a:p>
          <a:p>
            <a:r>
              <a:rPr kumimoji="1" lang="ja-JP" altLang="en-US" dirty="0"/>
              <a:t>・バイオ医薬品は先ほどご説明したとおり、現時点では、注射で投与するものが殆どです。</a:t>
            </a:r>
            <a:endParaRPr kumimoji="1" lang="en-US" altLang="ja-JP" dirty="0"/>
          </a:p>
          <a:p>
            <a:r>
              <a:rPr kumimoji="1" lang="ja-JP" altLang="en-US" dirty="0"/>
              <a:t>・バイオ医薬品の種類や患者さんの病状によっては、医師の指示のもとで</a:t>
            </a:r>
            <a:r>
              <a:rPr kumimoji="1" lang="en-US" altLang="ja-JP" dirty="0"/>
              <a:t> </a:t>
            </a:r>
            <a:r>
              <a:rPr kumimoji="1" lang="ja-JP" altLang="en-US" dirty="0"/>
              <a:t>自己注射</a:t>
            </a:r>
            <a:r>
              <a:rPr kumimoji="1" lang="en-US" altLang="ja-JP" dirty="0"/>
              <a:t> </a:t>
            </a:r>
            <a:r>
              <a:rPr kumimoji="1" lang="ja-JP" altLang="en-US" dirty="0"/>
              <a:t>できるものがあります</a:t>
            </a:r>
            <a:r>
              <a:rPr kumimoji="1" lang="en-US" altLang="ja-JP" dirty="0"/>
              <a:t>(</a:t>
            </a:r>
            <a:r>
              <a:rPr kumimoji="1" lang="ja-JP" altLang="en-US" dirty="0"/>
              <a:t>全てのバイオ医薬品、全ての患者さんで自己注射が出来るわけではありません</a:t>
            </a:r>
            <a:r>
              <a:rPr kumimoji="1" lang="en-US" altLang="ja-JP" dirty="0"/>
              <a:t>)</a:t>
            </a:r>
            <a:r>
              <a:rPr kumimoji="1" lang="ja-JP" altLang="en-US" dirty="0" err="1"/>
              <a:t>。</a:t>
            </a:r>
            <a:endParaRPr kumimoji="1" lang="ja-JP" altLang="en-US" dirty="0"/>
          </a:p>
          <a:p>
            <a:r>
              <a:rPr kumimoji="1" lang="ja-JP" altLang="en-US" dirty="0"/>
              <a:t>・つぎのスライドに示す点に気をつけていただくことで、通院などによる日常生活への影響は小さくなります。</a:t>
            </a:r>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14</a:t>
            </a:fld>
            <a:endParaRPr kumimoji="1" lang="ja-JP" altLang="en-US"/>
          </a:p>
        </p:txBody>
      </p:sp>
    </p:spTree>
    <p:extLst>
      <p:ext uri="{BB962C8B-B14F-4D97-AF65-F5344CB8AC3E}">
        <p14:creationId xmlns:p14="http://schemas.microsoft.com/office/powerpoint/2010/main" val="1734514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注意するポイントの</a:t>
            </a:r>
            <a:r>
              <a:rPr kumimoji="1" lang="en-US" altLang="ja-JP" dirty="0"/>
              <a:t>1</a:t>
            </a:r>
            <a:r>
              <a:rPr kumimoji="1" lang="ja-JP" altLang="en-US" dirty="0"/>
              <a:t>つは、保管です。</a:t>
            </a:r>
            <a:endParaRPr kumimoji="1" lang="en-US" altLang="ja-JP" dirty="0"/>
          </a:p>
          <a:p>
            <a:r>
              <a:rPr kumimoji="1" lang="ja-JP" altLang="en-US" dirty="0"/>
              <a:t>バイオ医薬品は、決められた条件以外では品質が低下し、有効性や安全性に影響が出る場合があります。</a:t>
            </a:r>
            <a:endParaRPr kumimoji="1" lang="en-US" altLang="ja-JP" dirty="0"/>
          </a:p>
          <a:p>
            <a:r>
              <a:rPr kumimoji="1" lang="ja-JP" altLang="en-US" dirty="0"/>
              <a:t>従って、処方された時に病院や薬局で伝えられた保管方法、例えば「冷蔵庫で保管し、使用時に室温に戻す」などを守るようにしましょう。</a:t>
            </a:r>
            <a:endParaRPr kumimoji="1" lang="en-US" altLang="ja-JP" dirty="0"/>
          </a:p>
          <a:p>
            <a:endParaRPr kumimoji="1" lang="en-US" altLang="ja-JP" dirty="0"/>
          </a:p>
          <a:p>
            <a:r>
              <a:rPr kumimoji="1" lang="en-US" altLang="ja-JP" dirty="0"/>
              <a:t>2</a:t>
            </a:r>
            <a:r>
              <a:rPr kumimoji="1" lang="ja-JP" altLang="en-US" dirty="0"/>
              <a:t>つ目は、注射する時のポイントです。</a:t>
            </a:r>
            <a:endParaRPr kumimoji="1" lang="en-US" altLang="ja-JP" dirty="0"/>
          </a:p>
          <a:p>
            <a:r>
              <a:rPr kumimoji="1" lang="ja-JP" altLang="en-US" dirty="0"/>
              <a:t>自己注射は、文字通り自分で注射を行いますが、ケガをする可能性があるので、注射時以外は針に触らないようにしてください。</a:t>
            </a:r>
            <a:endParaRPr kumimoji="1" lang="en-US" altLang="ja-JP" dirty="0"/>
          </a:p>
          <a:p>
            <a:r>
              <a:rPr kumimoji="1" lang="ja-JP" altLang="en-US" dirty="0"/>
              <a:t>また、感染のリスクがありますので、使い終わった注射器や針は医師や薬剤師の指示に従って速やかに廃棄してください。</a:t>
            </a:r>
            <a:endParaRPr kumimoji="1" lang="en-US" altLang="ja-JP" dirty="0"/>
          </a:p>
          <a:p>
            <a:r>
              <a:rPr kumimoji="1" lang="ja-JP" altLang="en-US" dirty="0"/>
              <a:t>もしも指示された日にちや時間に注射できなかった場合には、自分で判断せず、医療機関に連絡してどうすればいいかご相談ください。</a:t>
            </a:r>
            <a:endParaRPr kumimoji="1" lang="en-US" altLang="ja-JP" dirty="0"/>
          </a:p>
          <a:p>
            <a:endParaRPr kumimoji="1" lang="en-US" altLang="ja-JP" dirty="0"/>
          </a:p>
          <a:p>
            <a:r>
              <a:rPr kumimoji="1" lang="ja-JP" altLang="en-US" dirty="0"/>
              <a:t>そして</a:t>
            </a:r>
            <a:r>
              <a:rPr kumimoji="1" lang="en-US" altLang="ja-JP" dirty="0"/>
              <a:t>3</a:t>
            </a:r>
            <a:r>
              <a:rPr kumimoji="1" lang="ja-JP" altLang="en-US" dirty="0"/>
              <a:t>つ目は体調変化についてです。</a:t>
            </a:r>
            <a:endParaRPr kumimoji="1" lang="en-US" altLang="ja-JP" dirty="0"/>
          </a:p>
          <a:p>
            <a:r>
              <a:rPr kumimoji="1" lang="ja-JP" altLang="en-US" dirty="0"/>
              <a:t>バイオ医薬品に限った話ではありませんが、投与後に体調に異変を感じた場合には、次の受診日に関わらず医療機関にご連絡ください。</a:t>
            </a:r>
            <a:endParaRPr kumimoji="1" lang="en-US" altLang="ja-JP" dirty="0"/>
          </a:p>
          <a:p>
            <a:r>
              <a:rPr kumimoji="1" lang="ja-JP" altLang="en-US" dirty="0"/>
              <a:t>対処が遅れることにより、症状が悪化することもあります。</a:t>
            </a:r>
            <a:endParaRPr kumimoji="1" lang="en-US" altLang="ja-JP" dirty="0"/>
          </a:p>
          <a:p>
            <a:endParaRPr kumimoji="1" lang="en-US" altLang="ja-JP" dirty="0"/>
          </a:p>
          <a:p>
            <a:endParaRPr kumimoji="1" lang="en-US" altLang="ja-JP" dirty="0"/>
          </a:p>
          <a:p>
            <a:r>
              <a:rPr kumimoji="1" lang="ja-JP" altLang="en-US" dirty="0"/>
              <a:t>ポイント：</a:t>
            </a:r>
            <a:endParaRPr kumimoji="1" lang="en-US" altLang="ja-JP" dirty="0"/>
          </a:p>
          <a:p>
            <a:r>
              <a:rPr kumimoji="1" lang="ja-JP" altLang="en-US" dirty="0"/>
              <a:t>・決められた条件で保管します：品質の低下は有効性や安全性に影響します。</a:t>
            </a:r>
            <a:endParaRPr kumimoji="1" lang="en-US" altLang="ja-JP" dirty="0"/>
          </a:p>
          <a:p>
            <a:r>
              <a:rPr kumimoji="1" lang="ja-JP" altLang="en-US" dirty="0"/>
              <a:t>・指示に従って、投与・廃棄します：自己判断せず、分からないことがあったら医師や薬剤師、看護師に相談してください。</a:t>
            </a:r>
            <a:endParaRPr kumimoji="1" lang="en-US" altLang="ja-JP" dirty="0"/>
          </a:p>
          <a:p>
            <a:r>
              <a:rPr kumimoji="1" lang="ja-JP" altLang="en-US" dirty="0"/>
              <a:t>・体調に異変を感じたら医療機関に連絡します。</a:t>
            </a:r>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15</a:t>
            </a:fld>
            <a:endParaRPr kumimoji="1" lang="ja-JP" altLang="en-US"/>
          </a:p>
        </p:txBody>
      </p:sp>
    </p:spTree>
    <p:extLst>
      <p:ext uri="{BB962C8B-B14F-4D97-AF65-F5344CB8AC3E}">
        <p14:creationId xmlns:p14="http://schemas.microsoft.com/office/powerpoint/2010/main" val="3513524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さて、先程バイオ医薬品を投与したあと、体調に異変があった場合についてお話ししました。</a:t>
            </a:r>
            <a:endParaRPr kumimoji="1" lang="en-US" altLang="ja-JP" dirty="0"/>
          </a:p>
          <a:p>
            <a:r>
              <a:rPr kumimoji="1" lang="ja-JP" altLang="en-US" dirty="0"/>
              <a:t>バイオ医薬品も、他の医薬品と同じように副作用が起こることがあります。</a:t>
            </a:r>
            <a:endParaRPr kumimoji="1" lang="en-US" altLang="ja-JP" dirty="0"/>
          </a:p>
          <a:p>
            <a:r>
              <a:rPr kumimoji="1" lang="ja-JP" altLang="en-US" dirty="0"/>
              <a:t>その原因は、有効成分の効き過ぎ、　有効成分が複数の作用を持つこと、薬剤が作用する分子が複数の機能を持つこと、などです。</a:t>
            </a:r>
            <a:endParaRPr kumimoji="1" lang="en-US" altLang="ja-JP" dirty="0"/>
          </a:p>
          <a:p>
            <a:r>
              <a:rPr kumimoji="1" lang="ja-JP" altLang="en-US" dirty="0"/>
              <a:t>また、注射に伴う急性の過敏反応であるインフュージョンリアクションが起こることがあります。</a:t>
            </a:r>
            <a:endParaRPr kumimoji="1" lang="en-US" altLang="ja-JP" dirty="0"/>
          </a:p>
          <a:p>
            <a:r>
              <a:rPr kumimoji="1" lang="ja-JP" altLang="en-US" dirty="0"/>
              <a:t>具体的な副作用については、次のページで簡単にご紹介します。</a:t>
            </a:r>
          </a:p>
          <a:p>
            <a:endParaRPr kumimoji="1" lang="en-US" altLang="ja-JP" dirty="0"/>
          </a:p>
          <a:p>
            <a:r>
              <a:rPr kumimoji="1" lang="ja-JP" altLang="en-US" dirty="0"/>
              <a:t>ポイント：</a:t>
            </a:r>
            <a:endParaRPr kumimoji="1" lang="en-US" altLang="ja-JP" dirty="0"/>
          </a:p>
          <a:p>
            <a:r>
              <a:rPr kumimoji="1" lang="ja-JP" altLang="en-US" dirty="0"/>
              <a:t>・バイオ医薬品でも</a:t>
            </a:r>
            <a:r>
              <a:rPr kumimoji="1" lang="ja-JP" altLang="en-US" b="0" dirty="0"/>
              <a:t>副作用は起こりえます。</a:t>
            </a:r>
            <a:endParaRPr kumimoji="1" lang="en-US" altLang="ja-JP" b="0" dirty="0"/>
          </a:p>
          <a:p>
            <a:pPr marL="0" marR="0" indent="0" algn="l" defTabSz="914400" rtl="0" eaLnBrk="1" fontAlgn="t" latinLnBrk="0" hangingPunct="1">
              <a:lnSpc>
                <a:spcPct val="100000"/>
              </a:lnSpc>
              <a:spcBef>
                <a:spcPts val="0"/>
              </a:spcBef>
              <a:spcAft>
                <a:spcPts val="0"/>
              </a:spcAft>
              <a:buClrTx/>
              <a:buSzTx/>
              <a:buFontTx/>
              <a:buNone/>
              <a:tabLst/>
              <a:defRPr/>
            </a:pPr>
            <a:r>
              <a:rPr kumimoji="1" lang="ja-JP" altLang="en-US" b="0" dirty="0"/>
              <a:t>・</a:t>
            </a:r>
            <a:r>
              <a:rPr kumimoji="1" lang="ja-JP" altLang="ja-JP" sz="1050" b="0" i="0" u="none" strike="noStrike" kern="1200" baseline="0" dirty="0">
                <a:solidFill>
                  <a:schemeClr val="tx1"/>
                </a:solidFill>
                <a:effectLst/>
                <a:latin typeface="Meiryo UI" panose="020B0604030504040204" pitchFamily="50" charset="-128"/>
                <a:ea typeface="Meiryo UI" panose="020B0604030504040204" pitchFamily="50" charset="-128"/>
                <a:cs typeface="+mn-cs"/>
              </a:rPr>
              <a:t>対処が遅れることで症状がより悪化することもあります</a:t>
            </a:r>
            <a:r>
              <a:rPr kumimoji="1" lang="ja-JP" altLang="en-US" sz="1050" b="0" i="0" u="none" strike="noStrike" kern="1200" baseline="0" dirty="0">
                <a:solidFill>
                  <a:schemeClr val="tx1"/>
                </a:solidFill>
                <a:effectLst/>
                <a:latin typeface="Meiryo UI" panose="020B0604030504040204" pitchFamily="50" charset="-128"/>
                <a:ea typeface="Meiryo UI" panose="020B0604030504040204" pitchFamily="50" charset="-128"/>
                <a:cs typeface="+mn-cs"/>
              </a:rPr>
              <a:t>ので、</a:t>
            </a:r>
            <a:r>
              <a:rPr kumimoji="1" lang="ja-JP" altLang="ja-JP" sz="1050" b="0" i="0" u="none" strike="noStrike" kern="1200" baseline="0" dirty="0">
                <a:solidFill>
                  <a:schemeClr val="tx1"/>
                </a:solidFill>
                <a:effectLst/>
                <a:latin typeface="Meiryo UI" panose="020B0604030504040204" pitchFamily="50" charset="-128"/>
                <a:ea typeface="Meiryo UI" panose="020B0604030504040204" pitchFamily="50" charset="-128"/>
                <a:cs typeface="+mn-cs"/>
              </a:rPr>
              <a:t>体調に異変を感じたときは次の受診日に関わらず医療機関に連絡</a:t>
            </a:r>
            <a:r>
              <a:rPr kumimoji="1" lang="ja-JP" altLang="en-US" sz="1050" b="0" i="0" u="none" strike="noStrike" kern="1200" baseline="0" dirty="0">
                <a:solidFill>
                  <a:schemeClr val="tx1"/>
                </a:solidFill>
                <a:effectLst/>
                <a:latin typeface="Meiryo UI" panose="020B0604030504040204" pitchFamily="50" charset="-128"/>
                <a:ea typeface="Meiryo UI" panose="020B0604030504040204" pitchFamily="50" charset="-128"/>
                <a:cs typeface="+mn-cs"/>
              </a:rPr>
              <a:t>するようにしてください。</a:t>
            </a:r>
            <a:endParaRPr kumimoji="1" lang="ja-JP" altLang="en-US" b="0" dirty="0"/>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16</a:t>
            </a:fld>
            <a:endParaRPr kumimoji="1" lang="ja-JP" altLang="en-US"/>
          </a:p>
        </p:txBody>
      </p:sp>
    </p:spTree>
    <p:extLst>
      <p:ext uri="{BB962C8B-B14F-4D97-AF65-F5344CB8AC3E}">
        <p14:creationId xmlns:p14="http://schemas.microsoft.com/office/powerpoint/2010/main" val="488557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例えば、有効成分の作用による副作用としては、効き過ぎや、有効成分が複数の作用を持つことによるもの、</a:t>
            </a:r>
            <a:endParaRPr kumimoji="1" lang="en-US" altLang="ja-JP" dirty="0"/>
          </a:p>
          <a:p>
            <a:r>
              <a:rPr kumimoji="1" lang="ja-JP" altLang="en-US" dirty="0"/>
              <a:t>あるいは薬剤が作用する体内の分子が、複数の機能を持っていることによるものなどがあります。</a:t>
            </a:r>
            <a:endParaRPr kumimoji="1" lang="en-US" altLang="ja-JP" dirty="0"/>
          </a:p>
          <a:p>
            <a:endParaRPr kumimoji="1" lang="en-US" altLang="ja-JP" dirty="0"/>
          </a:p>
          <a:p>
            <a:r>
              <a:rPr kumimoji="1" lang="ja-JP" altLang="en-US" dirty="0"/>
              <a:t>また、その他の作用による副作用としては、薬剤が生体にとって異物だと認識されることによるものや、含有成分に対するアレルギー反応が挙げられます。</a:t>
            </a:r>
            <a:endParaRPr kumimoji="1" lang="en-US" altLang="ja-JP" dirty="0"/>
          </a:p>
          <a:p>
            <a:endParaRPr kumimoji="1" lang="en-US" altLang="ja-JP" dirty="0"/>
          </a:p>
          <a:p>
            <a:r>
              <a:rPr kumimoji="1" lang="ja-JP" altLang="en-US" dirty="0"/>
              <a:t>注射や点滴投与による過敏反応であるインフュージョンリアクションというものもあります。</a:t>
            </a:r>
            <a:endParaRPr kumimoji="1" lang="en-US" altLang="ja-JP" dirty="0"/>
          </a:p>
          <a:p>
            <a:r>
              <a:rPr lang="ja-JP" altLang="en-US" sz="1050" dirty="0">
                <a:latin typeface="メイリオ" panose="020B0604030504040204" pitchFamily="50" charset="-128"/>
                <a:ea typeface="メイリオ" panose="020B0604030504040204" pitchFamily="50" charset="-128"/>
              </a:rPr>
              <a:t>症状の多くは頭痛や悪心、発熱など軽度から中等度ですが、まれに呼吸困難や血圧低下などが起こることもあります。</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この反応を起こりにくくするために、予防薬を投与したり、点滴速度を調節したりするなどの対策がとられることがあります。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ポイント：</a:t>
            </a:r>
            <a:endParaRPr kumimoji="1" lang="en-US" altLang="ja-JP" dirty="0"/>
          </a:p>
          <a:p>
            <a:r>
              <a:rPr kumimoji="1" lang="ja-JP" altLang="en-US" dirty="0"/>
              <a:t>・有効成分に複数の作用がある場合、治療効果以外の作用が現れることがあります。</a:t>
            </a:r>
            <a:endParaRPr kumimoji="1" lang="en-US" altLang="ja-JP" dirty="0"/>
          </a:p>
          <a:p>
            <a:r>
              <a:rPr kumimoji="1" lang="ja-JP" altLang="en-US" dirty="0"/>
              <a:t>例</a:t>
            </a:r>
            <a:r>
              <a:rPr kumimoji="1" lang="en-US" altLang="ja-JP" dirty="0"/>
              <a:t>)</a:t>
            </a:r>
            <a:r>
              <a:rPr kumimoji="1" lang="ja-JP" altLang="en-US" dirty="0"/>
              <a:t>インターフェロン製剤：抗ウイルス作用や抗細胞増殖作用を期待して投与しますが、他に発熱を起こす作用が認められています。</a:t>
            </a:r>
            <a:endParaRPr kumimoji="1" lang="en-US" altLang="ja-JP" dirty="0"/>
          </a:p>
          <a:p>
            <a:endParaRPr kumimoji="1" lang="en-US" altLang="ja-JP" dirty="0"/>
          </a:p>
          <a:p>
            <a:r>
              <a:rPr kumimoji="1" lang="ja-JP" altLang="en-US" dirty="0"/>
              <a:t>・有効成分が作用する分子に複数の機能がある場合、治療効果以外の作用が現れることがあります。</a:t>
            </a:r>
            <a:endParaRPr kumimoji="1" lang="en-US" altLang="ja-JP" dirty="0"/>
          </a:p>
          <a:p>
            <a:r>
              <a:rPr kumimoji="1" lang="ja-JP" altLang="en-US" dirty="0"/>
              <a:t>例</a:t>
            </a:r>
            <a:r>
              <a:rPr kumimoji="1" lang="en-US" altLang="ja-JP" dirty="0"/>
              <a:t>)</a:t>
            </a:r>
            <a:r>
              <a:rPr kumimoji="1" lang="ja-JP" altLang="en-US" dirty="0"/>
              <a:t>抗</a:t>
            </a:r>
            <a:r>
              <a:rPr kumimoji="1" lang="en-US" altLang="ja-JP" dirty="0"/>
              <a:t>TNF</a:t>
            </a:r>
            <a:r>
              <a:rPr kumimoji="1" lang="ja-JP" altLang="en-US" dirty="0"/>
              <a:t>抗体製剤：</a:t>
            </a:r>
            <a:r>
              <a:rPr kumimoji="1" lang="en-US" altLang="ja-JP" dirty="0"/>
              <a:t>TNF</a:t>
            </a:r>
            <a:r>
              <a:rPr kumimoji="1" lang="ja-JP" altLang="en-US" dirty="0"/>
              <a:t>は免疫反応に関わっています。病態に関わる免疫反応</a:t>
            </a:r>
            <a:r>
              <a:rPr kumimoji="1" lang="en-US" altLang="ja-JP" dirty="0"/>
              <a:t>(</a:t>
            </a:r>
            <a:r>
              <a:rPr kumimoji="1" lang="ja-JP" altLang="en-US" dirty="0"/>
              <a:t>自己免疫疾患</a:t>
            </a:r>
            <a:r>
              <a:rPr kumimoji="1" lang="en-US" altLang="ja-JP" dirty="0"/>
              <a:t>)</a:t>
            </a:r>
            <a:r>
              <a:rPr kumimoji="1" lang="ja-JP" altLang="en-US" dirty="0"/>
              <a:t>を抑えるために投与しますが、正常な免疫反応にも影響して感染が引き起こされる事があります。</a:t>
            </a:r>
            <a:endParaRPr kumimoji="1" lang="en-US" altLang="ja-JP" dirty="0"/>
          </a:p>
          <a:p>
            <a:r>
              <a:rPr kumimoji="1" lang="ja-JP" altLang="en-US" dirty="0"/>
              <a:t>例</a:t>
            </a:r>
            <a:r>
              <a:rPr kumimoji="1" lang="en-US" altLang="ja-JP" dirty="0"/>
              <a:t>)</a:t>
            </a:r>
            <a:r>
              <a:rPr kumimoji="1" lang="ja-JP" altLang="en-US" dirty="0"/>
              <a:t>抗</a:t>
            </a:r>
            <a:r>
              <a:rPr kumimoji="1" lang="en-US" altLang="ja-JP" dirty="0"/>
              <a:t>EGFR</a:t>
            </a:r>
            <a:r>
              <a:rPr kumimoji="1" lang="ja-JP" altLang="en-US" dirty="0"/>
              <a:t>抗体製剤：</a:t>
            </a:r>
            <a:r>
              <a:rPr kumimoji="1" lang="en-US" altLang="ja-JP" dirty="0"/>
              <a:t>EGFR</a:t>
            </a:r>
            <a:r>
              <a:rPr kumimoji="1" lang="ja-JP" altLang="en-US" dirty="0"/>
              <a:t>は細胞の増殖に関わっています。がん細胞で強く発現していますが、正常皮膚にも作用すると障害が引き起こされることがあります。</a:t>
            </a:r>
            <a:endParaRPr kumimoji="1" lang="en-US" altLang="ja-JP" dirty="0"/>
          </a:p>
          <a:p>
            <a:endParaRPr kumimoji="1" lang="en-US" altLang="ja-JP" dirty="0"/>
          </a:p>
          <a:p>
            <a:r>
              <a:rPr kumimoji="1" lang="ja-JP" altLang="en-US" dirty="0"/>
              <a:t>・薬剤が生体にとって異物と認識されると、薬物に対する抗体が作られる事があります。治療効果が低下したり、免疫反応が起こったりすることがあります。</a:t>
            </a:r>
          </a:p>
          <a:p>
            <a:endParaRPr kumimoji="1" lang="en-US" altLang="ja-JP" dirty="0"/>
          </a:p>
          <a:p>
            <a:r>
              <a:rPr kumimoji="1" lang="ja-JP" altLang="en-US" dirty="0"/>
              <a:t>＜参考＞</a:t>
            </a:r>
          </a:p>
          <a:p>
            <a:r>
              <a:rPr kumimoji="1" lang="en-US" altLang="ja-JP" dirty="0"/>
              <a:t>t-PA</a:t>
            </a:r>
            <a:r>
              <a:rPr kumimoji="1" lang="ja-JP" altLang="en-US" dirty="0"/>
              <a:t>：組織型プラスミノゲンアクチベータ</a:t>
            </a:r>
            <a:r>
              <a:rPr kumimoji="1" lang="en-US" altLang="ja-JP" dirty="0"/>
              <a:t>(tissue plasminogen activator)</a:t>
            </a:r>
          </a:p>
          <a:p>
            <a:r>
              <a:rPr kumimoji="1" lang="en-US" altLang="ja-JP" dirty="0"/>
              <a:t>TNF</a:t>
            </a:r>
            <a:r>
              <a:rPr kumimoji="1" lang="ja-JP" altLang="en-US" dirty="0"/>
              <a:t>：腫瘍壊死因子</a:t>
            </a:r>
            <a:r>
              <a:rPr kumimoji="1" lang="en-US" altLang="ja-JP" dirty="0"/>
              <a:t>(Tumor Necrosis Factor)</a:t>
            </a:r>
          </a:p>
          <a:p>
            <a:r>
              <a:rPr kumimoji="1" lang="en-US" altLang="ja-JP" dirty="0"/>
              <a:t>EGFR</a:t>
            </a:r>
            <a:r>
              <a:rPr kumimoji="1" lang="ja-JP" altLang="en-US" dirty="0"/>
              <a:t>：上皮成長因子受容体</a:t>
            </a:r>
            <a:r>
              <a:rPr kumimoji="1" lang="en-US" altLang="ja-JP" dirty="0"/>
              <a:t>(Epidermal Growth Factor Receptor)</a:t>
            </a:r>
            <a:endParaRPr kumimoji="1" lang="ja-JP" altLang="en-US" dirty="0"/>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17</a:t>
            </a:fld>
            <a:endParaRPr kumimoji="1" lang="ja-JP" altLang="en-US"/>
          </a:p>
        </p:txBody>
      </p:sp>
    </p:spTree>
    <p:extLst>
      <p:ext uri="{BB962C8B-B14F-4D97-AF65-F5344CB8AC3E}">
        <p14:creationId xmlns:p14="http://schemas.microsoft.com/office/powerpoint/2010/main" val="1815918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さて、このようなバイオ医薬品ですが、実は非常に高額なおくすりです。</a:t>
            </a:r>
            <a:endParaRPr kumimoji="1" lang="en-US" altLang="ja-JP" dirty="0"/>
          </a:p>
          <a:p>
            <a:r>
              <a:rPr kumimoji="1" lang="ja-JP" altLang="en-US" dirty="0"/>
              <a:t>それは、バイオ医薬品を大量生産をするためには、一般的な医薬品に比べると大規模な設備が必要なことと、原材料が高価なためです。</a:t>
            </a:r>
            <a:endParaRPr kumimoji="1" lang="en-US" altLang="ja-JP" dirty="0"/>
          </a:p>
          <a:p>
            <a:r>
              <a:rPr kumimoji="1" lang="ja-JP" altLang="en-US" dirty="0"/>
              <a:t>しかし、高額な患者さんの医療費の自己負担を軽減するため、高額療養費制度などの助成制度がありますので、</a:t>
            </a:r>
            <a:endParaRPr kumimoji="1" lang="en-US" altLang="ja-JP" dirty="0"/>
          </a:p>
          <a:p>
            <a:r>
              <a:rPr kumimoji="1" lang="ja-JP" altLang="en-US" dirty="0"/>
              <a:t>困ったことがあったら、加入している健康保険に相談してみましょう。</a:t>
            </a:r>
            <a:endParaRPr kumimoji="1" lang="en-US" altLang="ja-JP" dirty="0"/>
          </a:p>
          <a:p>
            <a:endParaRPr kumimoji="1" lang="en-US" altLang="ja-JP" dirty="0"/>
          </a:p>
          <a:p>
            <a:r>
              <a:rPr kumimoji="1" lang="ja-JP" altLang="en-US" dirty="0"/>
              <a:t>ポイント：</a:t>
            </a:r>
            <a:endParaRPr kumimoji="1" lang="en-US" altLang="ja-JP" dirty="0"/>
          </a:p>
          <a:p>
            <a:r>
              <a:rPr kumimoji="1" lang="ja-JP" altLang="en-US" dirty="0"/>
              <a:t>・バイオ医薬品を大量生産をするためには大型培養タンクなど、一般的な医薬品に比べると大規模な設備が必要となります。原材料等も高価なため製造原価が高くなり、結果的に薬剤費用が高額となるものもあります</a:t>
            </a:r>
            <a:r>
              <a:rPr kumimoji="1" lang="en-US" altLang="ja-JP" dirty="0"/>
              <a:t>(</a:t>
            </a:r>
            <a:r>
              <a:rPr kumimoji="1" lang="ja-JP" altLang="en-US" dirty="0"/>
              <a:t>参考資料として写真や動画も用意しています</a:t>
            </a:r>
            <a:r>
              <a:rPr kumimoji="1" lang="en-US" altLang="ja-JP" dirty="0"/>
              <a:t>)</a:t>
            </a:r>
            <a:r>
              <a:rPr kumimoji="1" lang="ja-JP" altLang="en-US" dirty="0" err="1"/>
              <a:t>。</a:t>
            </a:r>
            <a:endParaRPr kumimoji="1" lang="en-US" altLang="ja-JP" dirty="0"/>
          </a:p>
          <a:p>
            <a:r>
              <a:rPr kumimoji="1" lang="ja-JP" altLang="en-US" dirty="0"/>
              <a:t>・薬剤費だけでなく、診察費等を含めた医療費負担については自己負担額を軽減する仕組みもあります。</a:t>
            </a:r>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18</a:t>
            </a:fld>
            <a:endParaRPr kumimoji="1" lang="ja-JP" altLang="en-US"/>
          </a:p>
        </p:txBody>
      </p:sp>
    </p:spTree>
    <p:extLst>
      <p:ext uri="{BB962C8B-B14F-4D97-AF65-F5344CB8AC3E}">
        <p14:creationId xmlns:p14="http://schemas.microsoft.com/office/powerpoint/2010/main" val="736711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lang="zh-TW" altLang="en-US" dirty="0">
                <a:solidFill>
                  <a:srgbClr val="000000"/>
                </a:solidFill>
                <a:latin typeface="メイリオ" panose="020B0604030504040204" pitchFamily="50" charset="-128"/>
                <a:ea typeface="メイリオ" panose="020B0604030504040204" pitchFamily="50" charset="-128"/>
              </a:rPr>
              <a:t>高額療養費制度</a:t>
            </a:r>
            <a:r>
              <a:rPr lang="ja-JP" altLang="en-US" dirty="0">
                <a:solidFill>
                  <a:srgbClr val="000000"/>
                </a:solidFill>
                <a:latin typeface="メイリオ" panose="020B0604030504040204" pitchFamily="50" charset="-128"/>
                <a:ea typeface="メイリオ" panose="020B0604030504040204" pitchFamily="50" charset="-128"/>
              </a:rPr>
              <a:t>とは、</a:t>
            </a:r>
            <a:r>
              <a:rPr lang="ja-JP" altLang="en-US" dirty="0">
                <a:latin typeface="メイリオ" panose="020B0604030504040204" pitchFamily="50" charset="-128"/>
                <a:ea typeface="メイリオ" panose="020B0604030504040204" pitchFamily="50" charset="-128"/>
              </a:rPr>
              <a:t>医療費の家計負担が重くならないよう、医療機関や薬局の窓口で支払う医療費が１か月で上限額を超えた場合、</a:t>
            </a:r>
          </a:p>
          <a:p>
            <a:r>
              <a:rPr lang="ja-JP" altLang="en-US" dirty="0">
                <a:latin typeface="メイリオ" panose="020B0604030504040204" pitchFamily="50" charset="-128"/>
                <a:ea typeface="メイリオ" panose="020B0604030504040204" pitchFamily="50" charset="-128"/>
              </a:rPr>
              <a:t>その超えた額を支給する制度です。</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加入している医療保険の種類や年齢、世帯収入によって上限額が異なります。</a:t>
            </a:r>
            <a:endParaRPr kumimoji="1" lang="ja-JP" altLang="en-US" dirty="0"/>
          </a:p>
        </p:txBody>
      </p:sp>
      <p:sp>
        <p:nvSpPr>
          <p:cNvPr id="4" name="スライド番号プレースホルダー 3"/>
          <p:cNvSpPr>
            <a:spLocks noGrp="1"/>
          </p:cNvSpPr>
          <p:nvPr>
            <p:ph type="sldNum" sz="quarter" idx="5"/>
          </p:nvPr>
        </p:nvSpPr>
        <p:spPr/>
        <p:txBody>
          <a:bodyPr/>
          <a:lstStyle/>
          <a:p>
            <a:fld id="{5A8ED474-D12F-46F0-BEFB-D8EB9381924F}" type="slidenum">
              <a:rPr kumimoji="1" lang="ja-JP" altLang="en-US" smtClean="0"/>
              <a:t>19</a:t>
            </a:fld>
            <a:endParaRPr kumimoji="1" lang="ja-JP" altLang="en-US"/>
          </a:p>
        </p:txBody>
      </p:sp>
    </p:spTree>
    <p:extLst>
      <p:ext uri="{BB962C8B-B14F-4D97-AF65-F5344CB8AC3E}">
        <p14:creationId xmlns:p14="http://schemas.microsoft.com/office/powerpoint/2010/main" val="3213915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バイオ医薬品は「遺伝子組換え技術や細胞培養技術を用いて製造したタンパク質を有効成分とする医薬品」です。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バイオ医薬品と区別するため、今日は「化学合成により製造される低分子医薬品」を「一般的な医薬品」としてお話しします。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バイオ医薬品は、生物学的製剤、あるいは遺伝子組み換え医薬品と呼ばれることもありますが、</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最近、これまで治療薬のなかった病気や、従来の医薬品では満足度の高い治療を行うことの出来なかった病気への効果が期待されるため、大変注目されています。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まずは、バイオ医薬品と一般的な医薬品の違い、特徴や取り扱い上の注意点についてご紹介します。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2</a:t>
            </a:fld>
            <a:endParaRPr kumimoji="1" lang="ja-JP" altLang="en-US"/>
          </a:p>
        </p:txBody>
      </p:sp>
    </p:spTree>
    <p:extLst>
      <p:ext uri="{BB962C8B-B14F-4D97-AF65-F5344CB8AC3E}">
        <p14:creationId xmlns:p14="http://schemas.microsoft.com/office/powerpoint/2010/main" val="4215597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バイオ医薬品が高額だというお話を致しました。</a:t>
            </a:r>
            <a:endParaRPr kumimoji="1" lang="en-US" altLang="ja-JP" dirty="0"/>
          </a:p>
          <a:p>
            <a:r>
              <a:rPr kumimoji="1" lang="ja-JP" altLang="en-US" dirty="0"/>
              <a:t>それでは、バイオ医薬品にはジェネリック医薬品みたいなものはないのですか？と思われる方もいらっしゃるかもしれません。</a:t>
            </a:r>
            <a:endParaRPr kumimoji="1" lang="en-US" altLang="ja-JP" dirty="0"/>
          </a:p>
          <a:p>
            <a:r>
              <a:rPr kumimoji="1" lang="ja-JP" altLang="en-US" dirty="0"/>
              <a:t>一般的な低分子医薬品において、先発品の製造特許が切れた後、先発医薬品の有効成分と全く同じ構造の医薬品として安価に発売されるのが後発品、いわゆるジェネリック医薬品です。</a:t>
            </a:r>
            <a:endParaRPr kumimoji="1" lang="en-US" altLang="ja-JP" dirty="0"/>
          </a:p>
          <a:p>
            <a:r>
              <a:rPr kumimoji="1" lang="ja-JP" altLang="en-US" dirty="0"/>
              <a:t>このジェネリック医薬品の考え方と同じようなものがバイオ医薬品にもあります。それが、バイオ後続品、いわゆるバイオシミラーと呼ばれるものです。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何故ジェネリック医薬品と呼ばないのか？というと、バイオ医薬品は複雑な構造をしているので、ジェネリック医薬品のように全く同じ有効成分のものは作れないからです。</a:t>
            </a:r>
            <a:endParaRPr kumimoji="1" lang="en-US" altLang="ja-JP" dirty="0"/>
          </a:p>
          <a:p>
            <a:r>
              <a:rPr kumimoji="1" lang="ja-JP" altLang="en-US" dirty="0"/>
              <a:t>ただし、先行バイオ医薬品と同等／同質の品質、安全性、有効性を示すことを確認するため、様々な臨床試験を行って、承認されたものです。</a:t>
            </a:r>
            <a:endParaRPr kumimoji="1" lang="en-US" altLang="ja-JP" dirty="0"/>
          </a:p>
          <a:p>
            <a:r>
              <a:rPr kumimoji="1" lang="ja-JP" altLang="en-US" dirty="0"/>
              <a:t>バイオシミラーは先行バイオ医薬品より薬価が安くなることから、医療財政の負担軽減が期待されています。</a:t>
            </a:r>
          </a:p>
          <a:p>
            <a:r>
              <a:rPr kumimoji="1" lang="ja-JP" altLang="en-US" dirty="0"/>
              <a:t>ただし、状況によっては、患者さんの自己負担額が軽減されないこともありますので、詳細は主治医の先生にご相談ください。</a:t>
            </a:r>
            <a:endParaRPr kumimoji="1" lang="en-US" altLang="ja-JP" dirty="0"/>
          </a:p>
          <a:p>
            <a:endParaRPr kumimoji="1" lang="en-US" altLang="ja-JP" dirty="0"/>
          </a:p>
          <a:p>
            <a:endParaRPr kumimoji="1" lang="en-US" altLang="ja-JP" dirty="0"/>
          </a:p>
          <a:p>
            <a:r>
              <a:rPr kumimoji="1" lang="ja-JP" altLang="en-US" dirty="0"/>
              <a:t>ポイント：</a:t>
            </a:r>
            <a:endParaRPr kumimoji="1" lang="en-US" altLang="ja-JP" dirty="0"/>
          </a:p>
          <a:p>
            <a:r>
              <a:rPr kumimoji="1" lang="ja-JP" altLang="en-US" dirty="0"/>
              <a:t>・バイオ後続品</a:t>
            </a:r>
            <a:r>
              <a:rPr kumimoji="1" lang="en-US" altLang="ja-JP" dirty="0"/>
              <a:t>(</a:t>
            </a:r>
            <a:r>
              <a:rPr kumimoji="1" lang="ja-JP" altLang="en-US" dirty="0"/>
              <a:t>バイオシミラー</a:t>
            </a:r>
            <a:r>
              <a:rPr kumimoji="1" lang="en-US" altLang="ja-JP" dirty="0"/>
              <a:t>)</a:t>
            </a:r>
            <a:r>
              <a:rPr kumimoji="1" lang="ja-JP" altLang="en-US" dirty="0"/>
              <a:t>は先行バイオ医薬品と「品質が類似していて、安全性・有効性に影響するような違いはない」医薬品です。ジェネリック医薬品とは違って、同等性／同質性を示すために効果や副作用などを評価する臨床試験を行っています。</a:t>
            </a:r>
            <a:endParaRPr kumimoji="1" lang="en-US" altLang="ja-JP" dirty="0"/>
          </a:p>
          <a:p>
            <a:r>
              <a:rPr kumimoji="1" lang="ja-JP" altLang="en-US" dirty="0"/>
              <a:t>・医療財政の負担軽減が期待されます</a:t>
            </a:r>
            <a:r>
              <a:rPr kumimoji="1" lang="en-US" altLang="ja-JP" dirty="0"/>
              <a:t>(</a:t>
            </a:r>
            <a:r>
              <a:rPr kumimoji="1" lang="ja-JP" altLang="en-US" dirty="0"/>
              <a:t>状況によっては、自己負担額が軽減されないこともあります</a:t>
            </a:r>
            <a:r>
              <a:rPr kumimoji="1" lang="en-US" altLang="ja-JP" dirty="0"/>
              <a:t>)</a:t>
            </a:r>
            <a:r>
              <a:rPr kumimoji="1" lang="ja-JP" altLang="en-US" dirty="0" err="1"/>
              <a:t>。</a:t>
            </a:r>
            <a:endParaRPr kumimoji="1" lang="ja-JP" altLang="en-US" dirty="0"/>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20</a:t>
            </a:fld>
            <a:endParaRPr kumimoji="1" lang="ja-JP" altLang="en-US"/>
          </a:p>
        </p:txBody>
      </p:sp>
    </p:spTree>
    <p:extLst>
      <p:ext uri="{BB962C8B-B14F-4D97-AF65-F5344CB8AC3E}">
        <p14:creationId xmlns:p14="http://schemas.microsoft.com/office/powerpoint/2010/main" val="2114745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ここに先行バイオ医薬品とバイオ後続品の違いを簡単にまとめてみました。</a:t>
            </a:r>
            <a:endParaRPr kumimoji="1" lang="en-US" altLang="ja-JP" dirty="0"/>
          </a:p>
          <a:p>
            <a:r>
              <a:rPr kumimoji="1" lang="ja-JP" altLang="en-US" dirty="0"/>
              <a:t>右側の青い部分は、低分子医薬品における先発品と、ジェネリック医薬品の比較です。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まず、ジェネリック医薬品について見てみましょう。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ジェネリック医薬品は、薬の効き目には関係ない添加剤が先発品と異なることがありますが、有効成分の構造は全く同じです。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ジェネリック医薬品では、多くの場合開発時に生物学的同等性試験を実施しますが、有効性・安全性を評価するための臨床試験は行う必要がありません。</a:t>
            </a:r>
            <a:endParaRPr kumimoji="1" lang="en-US" altLang="ja-JP" dirty="0"/>
          </a:p>
          <a:p>
            <a:endParaRPr kumimoji="1" lang="en-US" altLang="ja-JP" dirty="0"/>
          </a:p>
          <a:p>
            <a:r>
              <a:rPr kumimoji="1" lang="ja-JP" altLang="en-US" dirty="0"/>
              <a:t>一方、バイオシミラーですが、バイオシミラーの有効成分のアミノ酸配列は先行バイオ医薬品と同じですが、分子全体の大きさや形は完全に同じものは作れません。</a:t>
            </a:r>
            <a:endParaRPr kumimoji="1" lang="en-US" altLang="ja-JP" dirty="0"/>
          </a:p>
          <a:p>
            <a:r>
              <a:rPr kumimoji="1" lang="ja-JP" altLang="en-US" dirty="0"/>
              <a:t>しかし、全体としての品質特性は類似しているため、バイオシミラーと先行品の有効性・安全性に差異はなく、これは臨床試験で評価されています。</a:t>
            </a:r>
            <a:endParaRPr kumimoji="1" lang="en-US" altLang="ja-JP" dirty="0"/>
          </a:p>
          <a:p>
            <a:endParaRPr kumimoji="1" lang="en-US" altLang="ja-JP" dirty="0"/>
          </a:p>
          <a:p>
            <a:endParaRPr kumimoji="1" lang="en-US" altLang="ja-JP" dirty="0"/>
          </a:p>
          <a:p>
            <a:r>
              <a:rPr kumimoji="1" lang="ja-JP" altLang="en-US" dirty="0"/>
              <a:t>ポイント：</a:t>
            </a:r>
            <a:endParaRPr kumimoji="1" lang="en-US" altLang="ja-JP" dirty="0"/>
          </a:p>
          <a:p>
            <a:r>
              <a:rPr kumimoji="1" lang="ja-JP" altLang="en-US" dirty="0"/>
              <a:t>・ジェネリック医薬品は「有効性・安全性」を評価する臨床試験は行わなくてもよい事になっています</a:t>
            </a:r>
            <a:r>
              <a:rPr kumimoji="1" lang="en-US" altLang="ja-JP" dirty="0"/>
              <a:t>(</a:t>
            </a:r>
            <a:r>
              <a:rPr kumimoji="1" lang="ja-JP" altLang="en-US" dirty="0"/>
              <a:t>血中濃度推移が先発医薬品と同等であることを評価する</a:t>
            </a:r>
            <a:r>
              <a:rPr kumimoji="1" lang="en-US" altLang="ja-JP" dirty="0"/>
              <a:t>)</a:t>
            </a:r>
            <a:r>
              <a:rPr kumimoji="1" lang="ja-JP" altLang="en-US" dirty="0" err="1"/>
              <a:t>。</a:t>
            </a:r>
            <a:endParaRPr kumimoji="1" lang="en-US" altLang="ja-JP" dirty="0"/>
          </a:p>
          <a:p>
            <a:r>
              <a:rPr kumimoji="1" lang="ja-JP" altLang="en-US" dirty="0"/>
              <a:t>・バイオシミラーは先行バイオ医薬品と「同等／同質の品質、安全性、有効性を示す医薬品」であることを証明するため、臨床試験を行うことが決められています。</a:t>
            </a:r>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21</a:t>
            </a:fld>
            <a:endParaRPr kumimoji="1" lang="ja-JP" altLang="en-US"/>
          </a:p>
        </p:txBody>
      </p:sp>
    </p:spTree>
    <p:extLst>
      <p:ext uri="{BB962C8B-B14F-4D97-AF65-F5344CB8AC3E}">
        <p14:creationId xmlns:p14="http://schemas.microsoft.com/office/powerpoint/2010/main" val="762185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以上でバイオ医薬品に関するお話は終わりです。</a:t>
            </a:r>
            <a:endParaRPr kumimoji="1" lang="en-US" altLang="ja-JP" dirty="0"/>
          </a:p>
          <a:p>
            <a:r>
              <a:rPr kumimoji="1" lang="ja-JP" altLang="en-US" dirty="0"/>
              <a:t>バイオ医薬品は、これまで治療薬のなかった病気や、従来の医薬品では満足度の高い治療を行うことの出来なかった病気への効果が期待されています。</a:t>
            </a:r>
            <a:endParaRPr kumimoji="1" lang="en-US" altLang="ja-JP" dirty="0"/>
          </a:p>
          <a:p>
            <a:r>
              <a:rPr kumimoji="1" lang="ja-JP" altLang="en-US" dirty="0"/>
              <a:t>くすりを正しく使っていただくため、皆さんがバイオ医薬品について少しでも理解を深めていただくためのお役に立てれば幸いです。</a:t>
            </a:r>
            <a:endParaRPr kumimoji="1" lang="en-US" altLang="ja-JP" dirty="0"/>
          </a:p>
          <a:p>
            <a:r>
              <a:rPr kumimoji="1" lang="ja-JP" altLang="en-US" dirty="0"/>
              <a:t>ご清聴ありがとうございました。</a:t>
            </a:r>
          </a:p>
        </p:txBody>
      </p:sp>
      <p:sp>
        <p:nvSpPr>
          <p:cNvPr id="4" name="スライド番号プレースホルダー 3"/>
          <p:cNvSpPr>
            <a:spLocks noGrp="1"/>
          </p:cNvSpPr>
          <p:nvPr>
            <p:ph type="sldNum" sz="quarter" idx="5"/>
          </p:nvPr>
        </p:nvSpPr>
        <p:spPr/>
        <p:txBody>
          <a:bodyPr/>
          <a:lstStyle/>
          <a:p>
            <a:fld id="{5A8ED474-D12F-46F0-BEFB-D8EB9381924F}" type="slidenum">
              <a:rPr kumimoji="1" lang="ja-JP" altLang="en-US" smtClean="0"/>
              <a:t>22</a:t>
            </a:fld>
            <a:endParaRPr kumimoji="1" lang="ja-JP" altLang="en-US"/>
          </a:p>
        </p:txBody>
      </p:sp>
    </p:spTree>
    <p:extLst>
      <p:ext uri="{BB962C8B-B14F-4D97-AF65-F5344CB8AC3E}">
        <p14:creationId xmlns:p14="http://schemas.microsoft.com/office/powerpoint/2010/main" val="3129766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23</a:t>
            </a:fld>
            <a:endParaRPr kumimoji="1" lang="ja-JP" altLang="en-US"/>
          </a:p>
        </p:txBody>
      </p:sp>
    </p:spTree>
    <p:extLst>
      <p:ext uri="{BB962C8B-B14F-4D97-AF65-F5344CB8AC3E}">
        <p14:creationId xmlns:p14="http://schemas.microsoft.com/office/powerpoint/2010/main" val="820885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スライド</a:t>
            </a:r>
            <a:r>
              <a:rPr kumimoji="1" lang="en-US" altLang="ja-JP" dirty="0"/>
              <a:t>12</a:t>
            </a:r>
            <a:r>
              <a:rPr kumimoji="1" lang="ja-JP" altLang="en-US" dirty="0"/>
              <a:t>枚目の写真版です</a:t>
            </a:r>
            <a:r>
              <a:rPr kumimoji="1" lang="en-US" altLang="ja-JP" dirty="0"/>
              <a:t>(</a:t>
            </a:r>
            <a:r>
              <a:rPr kumimoji="1" lang="ja-JP" altLang="en-US" dirty="0"/>
              <a:t>イラストの②③部分に相当します</a:t>
            </a:r>
            <a:r>
              <a:rPr kumimoji="1" lang="en-US" altLang="ja-JP" dirty="0"/>
              <a:t>)</a:t>
            </a:r>
            <a:r>
              <a:rPr kumimoji="1" lang="ja-JP" altLang="en-US" dirty="0" err="1"/>
              <a:t>。</a:t>
            </a:r>
            <a:endParaRPr kumimoji="1" lang="en-US" altLang="ja-JP" dirty="0"/>
          </a:p>
          <a:p>
            <a:endParaRPr kumimoji="1" lang="en-US" altLang="ja-JP" dirty="0"/>
          </a:p>
          <a:p>
            <a:r>
              <a:rPr kumimoji="1" lang="en-US" altLang="ja-JP" dirty="0"/>
              <a:t>(</a:t>
            </a:r>
            <a:r>
              <a:rPr kumimoji="1" lang="ja-JP" altLang="en-US" dirty="0"/>
              <a:t>注</a:t>
            </a:r>
            <a:r>
              <a:rPr kumimoji="1" lang="en-US" altLang="ja-JP" dirty="0"/>
              <a:t>)</a:t>
            </a:r>
          </a:p>
          <a:p>
            <a:r>
              <a:rPr kumimoji="1" lang="en-US" altLang="ja-JP" dirty="0"/>
              <a:t>(1)(2)(5)</a:t>
            </a:r>
            <a:r>
              <a:rPr kumimoji="1" lang="ja-JP" altLang="en-US" dirty="0"/>
              <a:t>はタンクの上部しか写っていませんが、床の下までタンクはつながっています。</a:t>
            </a:r>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24</a:t>
            </a:fld>
            <a:endParaRPr kumimoji="1" lang="ja-JP" altLang="en-US"/>
          </a:p>
        </p:txBody>
      </p:sp>
    </p:spTree>
    <p:extLst>
      <p:ext uri="{BB962C8B-B14F-4D97-AF65-F5344CB8AC3E}">
        <p14:creationId xmlns:p14="http://schemas.microsoft.com/office/powerpoint/2010/main" val="3232530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クリーンベンチと呼ばれる無菌環境での作業です。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このように小さいスケールでの培養からスタートし、最終的には大きなタンクで細胞を培養していきます。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latin typeface="Meiryo UI" panose="020B0604030504040204" pitchFamily="50" charset="-128"/>
                <a:ea typeface="Meiryo UI" panose="020B0604030504040204" pitchFamily="50" charset="-128"/>
              </a:rPr>
              <a:t>＜動画利用上の注意点＞　ご使用前に必ず動作確認を行ってください</a:t>
            </a:r>
            <a:endParaRPr kumimoji="1" lang="en-US" altLang="ja-JP"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・再生には</a:t>
            </a:r>
            <a:r>
              <a:rPr kumimoji="1" lang="en-US" altLang="ja-JP" dirty="0">
                <a:latin typeface="Meiryo UI" panose="020B0604030504040204" pitchFamily="50" charset="-128"/>
                <a:ea typeface="Meiryo UI" panose="020B0604030504040204" pitchFamily="50" charset="-128"/>
              </a:rPr>
              <a:t>wi-fi</a:t>
            </a:r>
            <a:r>
              <a:rPr kumimoji="1" lang="ja-JP" altLang="en-US" dirty="0">
                <a:latin typeface="Meiryo UI" panose="020B0604030504040204" pitchFamily="50" charset="-128"/>
                <a:ea typeface="Meiryo UI" panose="020B0604030504040204" pitchFamily="50" charset="-128"/>
              </a:rPr>
              <a:t>環境が必要です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映像のダウンロードはできません</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p>
            <a:r>
              <a:rPr kumimoji="1" lang="ja-JP" altLang="en-US" dirty="0"/>
              <a:t>・ご使用になるブラウザの設定によっては「セキュリティの警告」が表示されることがあります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25</a:t>
            </a:fld>
            <a:endParaRPr kumimoji="1" lang="ja-JP" altLang="en-US"/>
          </a:p>
        </p:txBody>
      </p:sp>
    </p:spTree>
    <p:extLst>
      <p:ext uri="{BB962C8B-B14F-4D97-AF65-F5344CB8AC3E}">
        <p14:creationId xmlns:p14="http://schemas.microsoft.com/office/powerpoint/2010/main" val="121776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本培養に使用する培養タンク</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リアクター</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です。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タンクの容量は</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万リットルです。品質がばらつかないよう、培養条件は厳密にコントロールされています。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latin typeface="Meiryo UI" panose="020B0604030504040204" pitchFamily="50" charset="-128"/>
                <a:ea typeface="Meiryo UI" panose="020B0604030504040204" pitchFamily="50" charset="-128"/>
              </a:rPr>
              <a:t>＜動画利用上の注意点＞　ご使用前に必ず動作確認を行ってください</a:t>
            </a:r>
            <a:endParaRPr kumimoji="1" lang="en-US" altLang="ja-JP"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・再生には</a:t>
            </a:r>
            <a:r>
              <a:rPr kumimoji="1" lang="en-US" altLang="ja-JP" dirty="0">
                <a:latin typeface="Meiryo UI" panose="020B0604030504040204" pitchFamily="50" charset="-128"/>
                <a:ea typeface="Meiryo UI" panose="020B0604030504040204" pitchFamily="50" charset="-128"/>
              </a:rPr>
              <a:t>wi-fi</a:t>
            </a:r>
            <a:r>
              <a:rPr kumimoji="1" lang="ja-JP" altLang="en-US" dirty="0">
                <a:latin typeface="Meiryo UI" panose="020B0604030504040204" pitchFamily="50" charset="-128"/>
                <a:ea typeface="Meiryo UI" panose="020B0604030504040204" pitchFamily="50" charset="-128"/>
              </a:rPr>
              <a:t>環境が必要です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映像のダウンロードはできません</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p>
            <a:r>
              <a:rPr kumimoji="1" lang="ja-JP" altLang="en-US" dirty="0"/>
              <a:t>・ご使用になるブラウザの設定によっては「セキュリティの警告」が表示されることがあります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26</a:t>
            </a:fld>
            <a:endParaRPr kumimoji="1" lang="ja-JP" altLang="en-US"/>
          </a:p>
        </p:txBody>
      </p:sp>
    </p:spTree>
    <p:extLst>
      <p:ext uri="{BB962C8B-B14F-4D97-AF65-F5344CB8AC3E}">
        <p14:creationId xmlns:p14="http://schemas.microsoft.com/office/powerpoint/2010/main" val="1890987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アンプルへの薬剤充填工程、溶閉工程です。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薬剤を充填</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手前</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した後、直ちに先端部分のガラスをバーナーで溶かして封をします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奥</a:t>
            </a:r>
            <a:r>
              <a:rPr kumimoji="1" lang="en-US" altLang="ja-JP" dirty="0">
                <a:latin typeface="Meiryo UI" panose="020B0604030504040204" pitchFamily="50" charset="-128"/>
                <a:ea typeface="Meiryo UI" panose="020B0604030504040204" pitchFamily="50" charset="-128"/>
              </a:rPr>
              <a:t>)</a:t>
            </a:r>
            <a:r>
              <a:rPr kumimoji="1" lang="ja-JP" altLang="en-US" dirty="0" err="1">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この後、きちんと封がされているかを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本１本確認します。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latin typeface="Meiryo UI" panose="020B0604030504040204" pitchFamily="50" charset="-128"/>
                <a:ea typeface="Meiryo UI" panose="020B0604030504040204" pitchFamily="50" charset="-128"/>
              </a:rPr>
              <a:t>＜動画利用上の注意点＞　ご使用前に必ず動作確認を行ってください</a:t>
            </a:r>
            <a:endParaRPr kumimoji="1" lang="en-US" altLang="ja-JP"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・再生には</a:t>
            </a:r>
            <a:r>
              <a:rPr kumimoji="1" lang="en-US" altLang="ja-JP" dirty="0">
                <a:latin typeface="Meiryo UI" panose="020B0604030504040204" pitchFamily="50" charset="-128"/>
                <a:ea typeface="Meiryo UI" panose="020B0604030504040204" pitchFamily="50" charset="-128"/>
              </a:rPr>
              <a:t>wi-fi</a:t>
            </a:r>
            <a:r>
              <a:rPr kumimoji="1" lang="ja-JP" altLang="en-US" dirty="0">
                <a:latin typeface="Meiryo UI" panose="020B0604030504040204" pitchFamily="50" charset="-128"/>
                <a:ea typeface="Meiryo UI" panose="020B0604030504040204" pitchFamily="50" charset="-128"/>
              </a:rPr>
              <a:t>環境が必要です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映像のダウンロードはできません</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p>
            <a:r>
              <a:rPr kumimoji="1" lang="ja-JP" altLang="en-US" dirty="0"/>
              <a:t>・ご使用になるブラウザの設定によっては「セキュリティの警告」が表示されることがあります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27</a:t>
            </a:fld>
            <a:endParaRPr kumimoji="1" lang="ja-JP" altLang="en-US"/>
          </a:p>
        </p:txBody>
      </p:sp>
    </p:spTree>
    <p:extLst>
      <p:ext uri="{BB962C8B-B14F-4D97-AF65-F5344CB8AC3E}">
        <p14:creationId xmlns:p14="http://schemas.microsoft.com/office/powerpoint/2010/main" val="628532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アンプルへの薬剤充填工程</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拡大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です。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薬剤を充填した後、直ちに先端部分のガラスをバーナーで溶かして封をします。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latin typeface="Meiryo UI" panose="020B0604030504040204" pitchFamily="50" charset="-128"/>
                <a:ea typeface="Meiryo UI" panose="020B0604030504040204" pitchFamily="50" charset="-128"/>
              </a:rPr>
              <a:t>＜動画利用上の注意点＞　ご使用前に必ず動作確認を行ってください</a:t>
            </a:r>
            <a:endParaRPr kumimoji="1" lang="en-US" altLang="ja-JP"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・再生には</a:t>
            </a:r>
            <a:r>
              <a:rPr kumimoji="1" lang="en-US" altLang="ja-JP" dirty="0">
                <a:latin typeface="Meiryo UI" panose="020B0604030504040204" pitchFamily="50" charset="-128"/>
                <a:ea typeface="Meiryo UI" panose="020B0604030504040204" pitchFamily="50" charset="-128"/>
              </a:rPr>
              <a:t>wi-fi</a:t>
            </a:r>
            <a:r>
              <a:rPr kumimoji="1" lang="ja-JP" altLang="en-US" dirty="0">
                <a:latin typeface="Meiryo UI" panose="020B0604030504040204" pitchFamily="50" charset="-128"/>
                <a:ea typeface="Meiryo UI" panose="020B0604030504040204" pitchFamily="50" charset="-128"/>
              </a:rPr>
              <a:t>環境が必要です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映像のダウンロードはできません</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p>
            <a:r>
              <a:rPr kumimoji="1" lang="ja-JP" altLang="en-US" dirty="0"/>
              <a:t>・ご使用になるブラウザの設定によっては「セキュリティの警告」が表示されることがあります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28</a:t>
            </a:fld>
            <a:endParaRPr kumimoji="1" lang="ja-JP" altLang="en-US"/>
          </a:p>
        </p:txBody>
      </p:sp>
    </p:spTree>
    <p:extLst>
      <p:ext uri="{BB962C8B-B14F-4D97-AF65-F5344CB8AC3E}">
        <p14:creationId xmlns:p14="http://schemas.microsoft.com/office/powerpoint/2010/main" val="1262406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バイアルへの薬剤充填工程です。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規定量の薬剤が自動的に充填されていきます。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次に「バイアル打栓」作業に移ります</a:t>
            </a:r>
            <a:r>
              <a:rPr kumimoji="1" lang="en-US" altLang="ja-JP"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latin typeface="Meiryo UI" panose="020B0604030504040204" pitchFamily="50" charset="-128"/>
                <a:ea typeface="Meiryo UI" panose="020B0604030504040204" pitchFamily="50" charset="-128"/>
              </a:rPr>
              <a:t>＜動画利用上の注意点＞　ご使用前に必ず動作確認を行ってください</a:t>
            </a:r>
            <a:endParaRPr kumimoji="1" lang="en-US" altLang="ja-JP"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・再生には</a:t>
            </a:r>
            <a:r>
              <a:rPr kumimoji="1" lang="en-US" altLang="ja-JP" dirty="0">
                <a:latin typeface="Meiryo UI" panose="020B0604030504040204" pitchFamily="50" charset="-128"/>
                <a:ea typeface="Meiryo UI" panose="020B0604030504040204" pitchFamily="50" charset="-128"/>
              </a:rPr>
              <a:t>wi-fi</a:t>
            </a:r>
            <a:r>
              <a:rPr kumimoji="1" lang="ja-JP" altLang="en-US" dirty="0">
                <a:latin typeface="Meiryo UI" panose="020B0604030504040204" pitchFamily="50" charset="-128"/>
                <a:ea typeface="Meiryo UI" panose="020B0604030504040204" pitchFamily="50" charset="-128"/>
              </a:rPr>
              <a:t>環境が必要です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映像のダウンロードはできません</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p>
            <a:r>
              <a:rPr kumimoji="1" lang="ja-JP" altLang="en-US" dirty="0"/>
              <a:t>・ご使用になるブラウザの設定によっては「セキュリティの警告」が表示されることがあります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29</a:t>
            </a:fld>
            <a:endParaRPr kumimoji="1" lang="ja-JP" altLang="en-US"/>
          </a:p>
        </p:txBody>
      </p:sp>
    </p:spTree>
    <p:extLst>
      <p:ext uri="{BB962C8B-B14F-4D97-AF65-F5344CB8AC3E}">
        <p14:creationId xmlns:p14="http://schemas.microsoft.com/office/powerpoint/2010/main" val="1730542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sz="1050" dirty="0">
                <a:latin typeface="Meiryo UI" panose="020B0604030504040204" pitchFamily="50" charset="-128"/>
                <a:ea typeface="Meiryo UI" panose="020B0604030504040204" pitchFamily="50" charset="-128"/>
              </a:rPr>
              <a:t>バイオ医薬品の働きは、大きく</a:t>
            </a:r>
            <a:r>
              <a:rPr kumimoji="1" lang="en-US" altLang="ja-JP" sz="1050" dirty="0">
                <a:latin typeface="Meiryo UI" panose="020B0604030504040204" pitchFamily="50" charset="-128"/>
                <a:ea typeface="Meiryo UI" panose="020B0604030504040204" pitchFamily="50" charset="-128"/>
              </a:rPr>
              <a:t>2</a:t>
            </a:r>
            <a:r>
              <a:rPr kumimoji="1" lang="ja-JP" altLang="en-US" sz="1050" dirty="0" err="1">
                <a:latin typeface="Meiryo UI" panose="020B0604030504040204" pitchFamily="50" charset="-128"/>
                <a:ea typeface="Meiryo UI" panose="020B0604030504040204" pitchFamily="50" charset="-128"/>
              </a:rPr>
              <a:t>つに</a:t>
            </a:r>
            <a:r>
              <a:rPr kumimoji="1" lang="ja-JP" altLang="en-US" sz="1050" dirty="0">
                <a:latin typeface="Meiryo UI" panose="020B0604030504040204" pitchFamily="50" charset="-128"/>
                <a:ea typeface="Meiryo UI" panose="020B0604030504040204" pitchFamily="50" charset="-128"/>
              </a:rPr>
              <a:t>分けることができます。</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つは、体の中でつくられるタンパク質を補うもの、そしてもう</a:t>
            </a: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つは、病気の発症にかかわる分子の動きを抑えるものです。</a:t>
            </a:r>
          </a:p>
          <a:p>
            <a:endParaRPr kumimoji="1" lang="ja-JP" altLang="en-US" sz="105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3</a:t>
            </a:fld>
            <a:endParaRPr kumimoji="1" lang="ja-JP" altLang="en-US"/>
          </a:p>
        </p:txBody>
      </p:sp>
    </p:spTree>
    <p:extLst>
      <p:ext uri="{BB962C8B-B14F-4D97-AF65-F5344CB8AC3E}">
        <p14:creationId xmlns:p14="http://schemas.microsoft.com/office/powerpoint/2010/main" val="2772177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「バイアル充填」スライドの続き</a:t>
            </a:r>
            <a:r>
              <a:rPr lang="en-US" altLang="ja-JP"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薬剤が充填されたバイアルの打栓工程です。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latin typeface="Meiryo UI" panose="020B0604030504040204" pitchFamily="50" charset="-128"/>
                <a:ea typeface="Meiryo UI" panose="020B0604030504040204" pitchFamily="50" charset="-128"/>
              </a:rPr>
              <a:t>＜動画利用上の注意点＞　ご使用前に必ず動作確認を行ってください</a:t>
            </a:r>
            <a:endParaRPr kumimoji="1" lang="en-US" altLang="ja-JP"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・再生には</a:t>
            </a:r>
            <a:r>
              <a:rPr kumimoji="1" lang="en-US" altLang="ja-JP" dirty="0">
                <a:latin typeface="Meiryo UI" panose="020B0604030504040204" pitchFamily="50" charset="-128"/>
                <a:ea typeface="Meiryo UI" panose="020B0604030504040204" pitchFamily="50" charset="-128"/>
              </a:rPr>
              <a:t>wi-fi</a:t>
            </a:r>
            <a:r>
              <a:rPr kumimoji="1" lang="ja-JP" altLang="en-US" dirty="0">
                <a:latin typeface="Meiryo UI" panose="020B0604030504040204" pitchFamily="50" charset="-128"/>
                <a:ea typeface="Meiryo UI" panose="020B0604030504040204" pitchFamily="50" charset="-128"/>
              </a:rPr>
              <a:t>環境が必要です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映像のダウンロードはできません</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p>
            <a:r>
              <a:rPr kumimoji="1" lang="ja-JP" altLang="en-US" dirty="0"/>
              <a:t>・ご使用になるブラウザの設定によっては「セキュリティの警告」が表示されることがあります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30</a:t>
            </a:fld>
            <a:endParaRPr kumimoji="1" lang="ja-JP" altLang="en-US"/>
          </a:p>
        </p:txBody>
      </p:sp>
    </p:spTree>
    <p:extLst>
      <p:ext uri="{BB962C8B-B14F-4D97-AF65-F5344CB8AC3E}">
        <p14:creationId xmlns:p14="http://schemas.microsoft.com/office/powerpoint/2010/main" val="2799913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sz="1050" b="0" dirty="0">
                <a:latin typeface="Meiryo UI" panose="020B0604030504040204" pitchFamily="50" charset="-128"/>
                <a:ea typeface="Meiryo UI" panose="020B0604030504040204" pitchFamily="50" charset="-128"/>
              </a:rPr>
              <a:t>それでは</a:t>
            </a:r>
            <a:r>
              <a:rPr kumimoji="1" lang="en-US" altLang="ja-JP" sz="1050" b="0" dirty="0">
                <a:latin typeface="Meiryo UI" panose="020B0604030504040204" pitchFamily="50" charset="-128"/>
                <a:ea typeface="Meiryo UI" panose="020B0604030504040204" pitchFamily="50" charset="-128"/>
              </a:rPr>
              <a:t>1</a:t>
            </a:r>
            <a:r>
              <a:rPr kumimoji="1" lang="ja-JP" altLang="en-US" sz="1050" b="0" dirty="0">
                <a:latin typeface="Meiryo UI" panose="020B0604030504040204" pitchFamily="50" charset="-128"/>
                <a:ea typeface="Meiryo UI" panose="020B0604030504040204" pitchFamily="50" charset="-128"/>
              </a:rPr>
              <a:t>つ目の、体の中でつくられるタンパク質を補う働きについて紹介しましょう。</a:t>
            </a:r>
          </a:p>
          <a:p>
            <a:endParaRPr kumimoji="1" lang="en-US" altLang="ja-JP" sz="1050" b="0" dirty="0">
              <a:latin typeface="Meiryo UI" panose="020B0604030504040204" pitchFamily="50" charset="-128"/>
              <a:ea typeface="Meiryo UI" panose="020B0604030504040204" pitchFamily="50" charset="-128"/>
            </a:endParaRPr>
          </a:p>
          <a:p>
            <a:pPr marL="0" indent="0">
              <a:lnSpc>
                <a:spcPct val="100000"/>
              </a:lnSpc>
              <a:buNone/>
            </a:pPr>
            <a:r>
              <a:rPr lang="ja-JP" altLang="en-US" sz="1050" b="0" dirty="0"/>
              <a:t>ヒトの体の中では、血糖値を調節するインスリンや、赤血球を増やすエリスロポエチンなど、健康を保つために必要な様々な生理活性タンパク質が働いています。</a:t>
            </a:r>
            <a:endParaRPr lang="en-US" altLang="ja-JP" sz="1050" b="0" dirty="0"/>
          </a:p>
          <a:p>
            <a:pPr marL="0" indent="0">
              <a:lnSpc>
                <a:spcPct val="100000"/>
              </a:lnSpc>
              <a:buNone/>
            </a:pPr>
            <a:r>
              <a:rPr lang="ja-JP" altLang="en-US" sz="1050" b="0" dirty="0"/>
              <a:t>通常、これらのタンパク質は、例えば、インスリンは膵臓、エリスロポエチンは腎臓で作られています。</a:t>
            </a:r>
            <a:endParaRPr lang="en-US" altLang="ja-JP" sz="1050" b="0" dirty="0"/>
          </a:p>
          <a:p>
            <a:pPr marL="0" indent="0">
              <a:lnSpc>
                <a:spcPct val="100000"/>
              </a:lnSpc>
              <a:buNone/>
            </a:pPr>
            <a:r>
              <a:rPr lang="ja-JP" altLang="en-US" sz="1050" b="0" dirty="0"/>
              <a:t>何らかの病気が原因で、これらの臓器で上手にタンパク質が作れなくなってしまうと、糖尿病や貧血といった病気になります。</a:t>
            </a:r>
          </a:p>
          <a:p>
            <a:pPr marL="0" indent="0">
              <a:lnSpc>
                <a:spcPct val="100000"/>
              </a:lnSpc>
              <a:buNone/>
            </a:pPr>
            <a:r>
              <a:rPr lang="ja-JP" altLang="en-US" sz="1050" b="0" dirty="0"/>
              <a:t>そこで、足りなくなったタンパク質を補って病気を治すために、遺伝子組換え技術を用いてタンパク質を人工的に作り、薬として投薬するのがバイオ医薬品です。</a:t>
            </a:r>
            <a:endParaRPr lang="en-US" altLang="ja-JP" sz="1050" b="0" dirty="0"/>
          </a:p>
          <a:p>
            <a:pPr marL="0" indent="0">
              <a:lnSpc>
                <a:spcPct val="100000"/>
              </a:lnSpc>
              <a:buNone/>
            </a:pPr>
            <a:r>
              <a:rPr lang="ja-JP" altLang="en-US" sz="1050" b="0" dirty="0"/>
              <a:t>これまでのところ、タンパク質の機能の代わりができる一般的な医薬品はあまり見出されておらず、化学的に合成するのは困難だと考えられています。</a:t>
            </a:r>
          </a:p>
          <a:p>
            <a:endParaRPr kumimoji="1" lang="ja-JP" altLang="en-US" sz="105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4</a:t>
            </a:fld>
            <a:endParaRPr kumimoji="1" lang="ja-JP" altLang="en-US"/>
          </a:p>
        </p:txBody>
      </p:sp>
    </p:spTree>
    <p:extLst>
      <p:ext uri="{BB962C8B-B14F-4D97-AF65-F5344CB8AC3E}">
        <p14:creationId xmlns:p14="http://schemas.microsoft.com/office/powerpoint/2010/main" val="27281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sz="1050" dirty="0">
                <a:latin typeface="Meiryo UI" panose="020B0604030504040204" pitchFamily="50" charset="-128"/>
                <a:ea typeface="Meiryo UI" panose="020B0604030504040204" pitchFamily="50" charset="-128"/>
              </a:rPr>
              <a:t>例えば、このような治療に用いられます。</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＜参考＞</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G-CSF</a:t>
            </a:r>
            <a:r>
              <a:rPr kumimoji="1" lang="ja-JP" altLang="en-US" sz="1050" dirty="0">
                <a:latin typeface="Meiryo UI" panose="020B0604030504040204" pitchFamily="50" charset="-128"/>
                <a:ea typeface="Meiryo UI" panose="020B0604030504040204" pitchFamily="50" charset="-128"/>
              </a:rPr>
              <a:t>：顆粒球コロニー刺激因子</a:t>
            </a:r>
            <a:r>
              <a:rPr kumimoji="1" lang="en-US" altLang="ja-JP" sz="1050" dirty="0">
                <a:latin typeface="Meiryo UI" panose="020B0604030504040204" pitchFamily="50" charset="-128"/>
                <a:ea typeface="Meiryo UI" panose="020B0604030504040204" pitchFamily="50" charset="-128"/>
              </a:rPr>
              <a:t>(Granulocyte Colony Stimulating Factor)</a:t>
            </a:r>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5</a:t>
            </a:fld>
            <a:endParaRPr kumimoji="1" lang="ja-JP" altLang="en-US"/>
          </a:p>
        </p:txBody>
      </p:sp>
    </p:spTree>
    <p:extLst>
      <p:ext uri="{BB962C8B-B14F-4D97-AF65-F5344CB8AC3E}">
        <p14:creationId xmlns:p14="http://schemas.microsoft.com/office/powerpoint/2010/main" val="356997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sz="1050" dirty="0">
                <a:latin typeface="Meiryo UI" panose="020B0604030504040204" pitchFamily="50" charset="-128"/>
                <a:ea typeface="Meiryo UI" panose="020B0604030504040204" pitchFamily="50" charset="-128"/>
              </a:rPr>
              <a:t>続いて</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つ目の役割、病気の発症にかかわる分子の動きを抑える働きについてご紹介しましょう。</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身体の中に異物が侵入した時、身体の中ではその異物をやっつけるために「抗体」が産生され、異物を排除しようとします。</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この抗体は、様々な標的に特異的に結合する性質を持っています。</a:t>
            </a:r>
            <a:endParaRPr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dirty="0"/>
              <a:t>この性質を利用して、がん細胞の表面分子や様々な疾患の原因になる分子に対して、特異的に結合する抗体を人工的に作り、医薬品にしたものが、バイオ医薬品の中でも特に「抗体医薬品」と呼ばれるものです。</a:t>
            </a:r>
            <a:endParaRPr lang="en-US" altLang="ja-JP" sz="1050" b="0" dirty="0"/>
          </a:p>
          <a:p>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ここに記載されているように、がん治療や関節リウマチ治療に用いられます。</a:t>
            </a:r>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6</a:t>
            </a:fld>
            <a:endParaRPr kumimoji="1" lang="ja-JP" altLang="en-US"/>
          </a:p>
        </p:txBody>
      </p:sp>
    </p:spTree>
    <p:extLst>
      <p:ext uri="{BB962C8B-B14F-4D97-AF65-F5344CB8AC3E}">
        <p14:creationId xmlns:p14="http://schemas.microsoft.com/office/powerpoint/2010/main" val="1656027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先程、お話しした通り、バイオ医薬品の中の「抗体医薬品」は、抗体が身体に入った異物を攻撃するように、</a:t>
            </a:r>
            <a:r>
              <a:rPr lang="ja-JP" altLang="en-US" sz="1050" b="0" dirty="0"/>
              <a:t>疾患の原因になる分子に対して、特異的に結合して効果を示します。</a:t>
            </a:r>
            <a:endParaRPr lang="en-US" altLang="ja-JP" sz="105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dirty="0"/>
              <a:t>その様子を抗がん剤を例にしてお話しします。</a:t>
            </a:r>
            <a:endParaRPr lang="en-US" altLang="ja-JP" sz="1050" b="0" dirty="0"/>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まず、抗体医薬品は、がん細胞表面のタンパク質を認識して細胞に結合します。　</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左</a:t>
            </a:r>
            <a:r>
              <a:rPr kumimoji="1"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そうすると、がん細胞は結合した抗体医薬品によって働きが抑えられたり</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中央</a:t>
            </a:r>
            <a:r>
              <a:rPr kumimoji="1" lang="en-US" altLang="ja-JP" dirty="0">
                <a:latin typeface="Meiryo UI" panose="020B0604030504040204" pitchFamily="50" charset="-128"/>
                <a:ea typeface="Meiryo UI" panose="020B0604030504040204" pitchFamily="50" charset="-128"/>
              </a:rPr>
              <a:t>)</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抗体を目印に集まってきた免疫細胞による攻撃を受けたり</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右</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します。</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結果として、がん細胞に対して効果を示します。</a:t>
            </a:r>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7</a:t>
            </a:fld>
            <a:endParaRPr kumimoji="1" lang="ja-JP" altLang="en-US"/>
          </a:p>
        </p:txBody>
      </p:sp>
    </p:spTree>
    <p:extLst>
      <p:ext uri="{BB962C8B-B14F-4D97-AF65-F5344CB8AC3E}">
        <p14:creationId xmlns:p14="http://schemas.microsoft.com/office/powerpoint/2010/main" val="157132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さて、これまでバイオ医薬品がどうやって効果を示すかについてお話してきました。</a:t>
            </a:r>
            <a:endParaRPr kumimoji="1" lang="en-US" altLang="ja-JP" dirty="0"/>
          </a:p>
          <a:p>
            <a:r>
              <a:rPr kumimoji="1" lang="ja-JP" altLang="en-US" dirty="0"/>
              <a:t>ここから先は、バイオ医薬品について皆さんが感じる疑問について、</a:t>
            </a:r>
            <a:r>
              <a:rPr kumimoji="1" lang="en-US" altLang="ja-JP" dirty="0"/>
              <a:t>Q&amp;A</a:t>
            </a:r>
            <a:r>
              <a:rPr kumimoji="1" lang="ja-JP" altLang="en-US" dirty="0"/>
              <a:t>形式でお答えしていきたいと思います。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A8ED474-D12F-46F0-BEFB-D8EB9381924F}" type="slidenum">
              <a:rPr kumimoji="1" lang="ja-JP" altLang="en-US" smtClean="0"/>
              <a:t>8</a:t>
            </a:fld>
            <a:endParaRPr kumimoji="1" lang="ja-JP" altLang="en-US"/>
          </a:p>
        </p:txBody>
      </p:sp>
    </p:spTree>
    <p:extLst>
      <p:ext uri="{BB962C8B-B14F-4D97-AF65-F5344CB8AC3E}">
        <p14:creationId xmlns:p14="http://schemas.microsoft.com/office/powerpoint/2010/main" val="298898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バイオ医薬品にはどのような特徴がありますか？という質問ですが、</a:t>
            </a:r>
            <a:endParaRPr kumimoji="1" lang="en-US" altLang="ja-JP" dirty="0"/>
          </a:p>
          <a:p>
            <a:r>
              <a:rPr kumimoji="1" lang="ja-JP" altLang="en-US" dirty="0"/>
              <a:t>バイオ医薬品には大きく</a:t>
            </a:r>
            <a:r>
              <a:rPr kumimoji="1" lang="en-US" altLang="ja-JP" dirty="0"/>
              <a:t>2</a:t>
            </a:r>
            <a:r>
              <a:rPr kumimoji="1" lang="ja-JP" altLang="en-US" dirty="0"/>
              <a:t>つの特徴があります。</a:t>
            </a:r>
            <a:endParaRPr kumimoji="1" lang="en-US" altLang="ja-JP" dirty="0"/>
          </a:p>
          <a:p>
            <a:r>
              <a:rPr kumimoji="1" lang="en-US" altLang="ja-JP" dirty="0"/>
              <a:t>1</a:t>
            </a:r>
            <a:r>
              <a:rPr kumimoji="1" lang="ja-JP" altLang="en-US" dirty="0"/>
              <a:t>つは、一般的な低分子医薬品と異なり、化学合成ではなく、細胞を用いて製造されるということです。</a:t>
            </a:r>
            <a:endParaRPr kumimoji="1" lang="en-US" altLang="ja-JP" dirty="0"/>
          </a:p>
          <a:p>
            <a:r>
              <a:rPr kumimoji="1" lang="ja-JP" altLang="en-US" dirty="0"/>
              <a:t>そして</a:t>
            </a:r>
            <a:r>
              <a:rPr kumimoji="1" lang="en-US" altLang="ja-JP" dirty="0"/>
              <a:t>2</a:t>
            </a:r>
            <a:r>
              <a:rPr kumimoji="1" lang="ja-JP" altLang="en-US" dirty="0"/>
              <a:t>つめは、タンパク質でできているので、口から薬を飲むと、分解されてしまうということです。</a:t>
            </a:r>
            <a:endParaRPr kumimoji="1" lang="en-US" altLang="ja-JP" dirty="0"/>
          </a:p>
          <a:p>
            <a:r>
              <a:rPr kumimoji="1" lang="ja-JP" altLang="en-US" dirty="0"/>
              <a:t>このため、バイオ医薬品は今のところ静脈内や皮下などに注射して投与するものが主になっています。</a:t>
            </a:r>
            <a:endParaRPr kumimoji="1" lang="en-US" altLang="ja-JP" dirty="0"/>
          </a:p>
          <a:p>
            <a:endParaRPr kumimoji="1" lang="en-US" altLang="ja-JP" dirty="0"/>
          </a:p>
          <a:p>
            <a:endParaRPr kumimoji="1" lang="en-US" altLang="ja-JP" dirty="0"/>
          </a:p>
          <a:p>
            <a:r>
              <a:rPr kumimoji="1" lang="ja-JP" altLang="en-US" dirty="0"/>
              <a:t>ポイント：</a:t>
            </a:r>
            <a:endParaRPr kumimoji="1" lang="en-US" altLang="ja-JP" dirty="0"/>
          </a:p>
          <a:p>
            <a:r>
              <a:rPr kumimoji="1" lang="ja-JP" altLang="en-US" dirty="0"/>
              <a:t>・バイオ医薬品の特徴は、「細胞を用いて製造されるタンパク質」です。</a:t>
            </a:r>
          </a:p>
          <a:p>
            <a:r>
              <a:rPr kumimoji="1" lang="ja-JP" altLang="en-US" dirty="0"/>
              <a:t>・バイオ医薬品はタンパク質でできているため、口から飲むと消化酵素の作用を受けて分解されてしまいます。そのため、</a:t>
            </a:r>
            <a:r>
              <a:rPr kumimoji="1" lang="ja-JP" altLang="en-US" b="0" dirty="0"/>
              <a:t>現時点では</a:t>
            </a:r>
            <a:r>
              <a:rPr lang="ja-JP" altLang="en-US" sz="1050" b="0" dirty="0">
                <a:latin typeface="メイリオ" panose="020B0604030504040204" pitchFamily="50" charset="-128"/>
                <a:ea typeface="メイリオ" panose="020B0604030504040204" pitchFamily="50" charset="-128"/>
              </a:rPr>
              <a:t>静脈内や皮下などに注射して投与するものが主になっています。</a:t>
            </a:r>
            <a:endParaRPr kumimoji="1" lang="ja-JP" altLang="en-US" b="0" dirty="0"/>
          </a:p>
        </p:txBody>
      </p:sp>
      <p:sp>
        <p:nvSpPr>
          <p:cNvPr id="4" name="スライド番号プレースホルダー 3"/>
          <p:cNvSpPr>
            <a:spLocks noGrp="1"/>
          </p:cNvSpPr>
          <p:nvPr>
            <p:ph type="sldNum" sz="quarter" idx="10"/>
          </p:nvPr>
        </p:nvSpPr>
        <p:spPr/>
        <p:txBody>
          <a:bodyPr/>
          <a:lstStyle/>
          <a:p>
            <a:fld id="{5A8ED474-D12F-46F0-BEFB-D8EB9381924F}" type="slidenum">
              <a:rPr kumimoji="1" lang="ja-JP" altLang="en-US" smtClean="0"/>
              <a:t>9</a:t>
            </a:fld>
            <a:endParaRPr kumimoji="1" lang="ja-JP" altLang="en-US"/>
          </a:p>
        </p:txBody>
      </p:sp>
    </p:spTree>
    <p:extLst>
      <p:ext uri="{BB962C8B-B14F-4D97-AF65-F5344CB8AC3E}">
        <p14:creationId xmlns:p14="http://schemas.microsoft.com/office/powerpoint/2010/main" val="2119594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ECE6597-738D-3C47-A037-1067491B51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290716"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4800" b="0" i="0">
                <a:latin typeface="Meiryo" panose="020B0604030504040204" pitchFamily="34" charset="-128"/>
                <a:ea typeface="Meiryo" panose="020B0604030504040204" pitchFamily="34" charset="-128"/>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pic>
        <p:nvPicPr>
          <p:cNvPr id="8" name="図 7">
            <a:extLst>
              <a:ext uri="{FF2B5EF4-FFF2-40B4-BE49-F238E27FC236}">
                <a16:creationId xmlns:a16="http://schemas.microsoft.com/office/drawing/2014/main" id="{00BBE444-61E0-7940-9137-0B61039EA6EF}"/>
              </a:ext>
            </a:extLst>
          </p:cNvPr>
          <p:cNvPicPr>
            <a:picLocks noChangeAspect="1"/>
          </p:cNvPicPr>
          <p:nvPr userDrawn="1"/>
        </p:nvPicPr>
        <p:blipFill>
          <a:blip r:embed="rId3"/>
          <a:stretch>
            <a:fillRect/>
          </a:stretch>
        </p:blipFill>
        <p:spPr>
          <a:xfrm>
            <a:off x="7894800" y="5457600"/>
            <a:ext cx="3828261" cy="1800000"/>
          </a:xfrm>
          <a:prstGeom prst="rect">
            <a:avLst/>
          </a:prstGeom>
        </p:spPr>
      </p:pic>
    </p:spTree>
    <p:extLst>
      <p:ext uri="{BB962C8B-B14F-4D97-AF65-F5344CB8AC3E}">
        <p14:creationId xmlns:p14="http://schemas.microsoft.com/office/powerpoint/2010/main" val="11377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BAA3F6-9412-4FE1-8D23-693E296F8C3C}" type="datetimeFigureOut">
              <a:rPr kumimoji="1" lang="ja-JP" altLang="en-US" smtClean="0"/>
              <a:t>2024/2/7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3E04B1-7E40-4588-8DFF-178440E5E0DD}" type="slidenum">
              <a:rPr kumimoji="1" lang="ja-JP" altLang="en-US" smtClean="0"/>
              <a:t>‹#›</a:t>
            </a:fld>
            <a:endParaRPr kumimoji="1" lang="ja-JP" altLang="en-US"/>
          </a:p>
        </p:txBody>
      </p:sp>
    </p:spTree>
    <p:extLst>
      <p:ext uri="{BB962C8B-B14F-4D97-AF65-F5344CB8AC3E}">
        <p14:creationId xmlns:p14="http://schemas.microsoft.com/office/powerpoint/2010/main" val="382787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BAA3F6-9412-4FE1-8D23-693E296F8C3C}" type="datetimeFigureOut">
              <a:rPr kumimoji="1" lang="ja-JP" altLang="en-US" smtClean="0"/>
              <a:t>2024/2/7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3E04B1-7E40-4588-8DFF-178440E5E0DD}" type="slidenum">
              <a:rPr kumimoji="1" lang="ja-JP" altLang="en-US" smtClean="0"/>
              <a:t>‹#›</a:t>
            </a:fld>
            <a:endParaRPr kumimoji="1" lang="ja-JP" altLang="en-US"/>
          </a:p>
        </p:txBody>
      </p:sp>
    </p:spTree>
    <p:extLst>
      <p:ext uri="{BB962C8B-B14F-4D97-AF65-F5344CB8AC3E}">
        <p14:creationId xmlns:p14="http://schemas.microsoft.com/office/powerpoint/2010/main" val="2000700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BAA3F6-9412-4FE1-8D23-693E296F8C3C}" type="datetimeFigureOut">
              <a:rPr kumimoji="1" lang="ja-JP" altLang="en-US" smtClean="0"/>
              <a:t>2024/2/7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3E04B1-7E40-4588-8DFF-178440E5E0DD}" type="slidenum">
              <a:rPr kumimoji="1" lang="ja-JP" altLang="en-US" smtClean="0"/>
              <a:t>‹#›</a:t>
            </a:fld>
            <a:endParaRPr kumimoji="1" lang="ja-JP" altLang="en-US"/>
          </a:p>
        </p:txBody>
      </p:sp>
    </p:spTree>
    <p:extLst>
      <p:ext uri="{BB962C8B-B14F-4D97-AF65-F5344CB8AC3E}">
        <p14:creationId xmlns:p14="http://schemas.microsoft.com/office/powerpoint/2010/main" val="535799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2720148"/>
          </a:xfrm>
          <a:prstGeom prst="rect">
            <a:avLst/>
          </a:prstGeom>
        </p:spPr>
      </p:pic>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9" y="2720145"/>
            <a:ext cx="12192000" cy="2720148"/>
          </a:xfrm>
          <a:prstGeom prst="rect">
            <a:avLst/>
          </a:prstGeom>
        </p:spPr>
      </p:pic>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04" y="4137852"/>
            <a:ext cx="12192000" cy="2720148"/>
          </a:xfrm>
          <a:prstGeom prst="rect">
            <a:avLst/>
          </a:prstGeom>
        </p:spPr>
      </p:pic>
      <p:sp>
        <p:nvSpPr>
          <p:cNvPr id="2" name="Title 1"/>
          <p:cNvSpPr>
            <a:spLocks noGrp="1"/>
          </p:cNvSpPr>
          <p:nvPr>
            <p:ph type="title" hasCustomPrompt="1"/>
          </p:nvPr>
        </p:nvSpPr>
        <p:spPr>
          <a:xfrm>
            <a:off x="831851" y="1804056"/>
            <a:ext cx="10515600" cy="1106895"/>
          </a:xfrm>
        </p:spPr>
        <p:txBody>
          <a:bodyPr anchor="b">
            <a:normAutofit/>
          </a:bodyPr>
          <a:lstStyle>
            <a:lvl1pPr algn="ctr">
              <a:defRPr sz="4800">
                <a:solidFill>
                  <a:srgbClr val="2F5597"/>
                </a:solidFill>
                <a:latin typeface="メイリオ" panose="020B0604030504040204" pitchFamily="50" charset="-128"/>
                <a:ea typeface="メイリオ" panose="020B0604030504040204" pitchFamily="50" charset="-128"/>
              </a:defRPr>
            </a:lvl1pPr>
          </a:lstStyle>
          <a:p>
            <a:r>
              <a:rPr lang="ja-JP" altLang="en-US" dirty="0"/>
              <a:t>バイオ医薬品</a:t>
            </a:r>
            <a:r>
              <a:rPr lang="en-US" altLang="ja-JP" dirty="0"/>
              <a:t>Q&amp;A</a:t>
            </a:r>
            <a:endParaRPr lang="en-US" dirty="0"/>
          </a:p>
        </p:txBody>
      </p:sp>
      <p:sp>
        <p:nvSpPr>
          <p:cNvPr id="4" name="Date Placeholder 3"/>
          <p:cNvSpPr>
            <a:spLocks noGrp="1"/>
          </p:cNvSpPr>
          <p:nvPr>
            <p:ph type="dt" sz="half" idx="10"/>
          </p:nvPr>
        </p:nvSpPr>
        <p:spPr/>
        <p:txBody>
          <a:bodyPr/>
          <a:lstStyle/>
          <a:p>
            <a:fld id="{82BAA3F6-9412-4FE1-8D23-693E296F8C3C}" type="datetimeFigureOut">
              <a:rPr kumimoji="1" lang="ja-JP" altLang="en-US" smtClean="0"/>
              <a:t>2024/2/7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3E04B1-7E40-4588-8DFF-178440E5E0DD}" type="slidenum">
              <a:rPr kumimoji="1" lang="ja-JP" altLang="en-US" smtClean="0"/>
              <a:t>‹#›</a:t>
            </a:fld>
            <a:endParaRPr kumimoji="1" lang="ja-JP" altLang="en-US"/>
          </a:p>
        </p:txBody>
      </p:sp>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84454" y="3052308"/>
            <a:ext cx="2247900" cy="2552700"/>
          </a:xfrm>
          <a:prstGeom prst="rect">
            <a:avLst/>
          </a:prstGeom>
        </p:spPr>
      </p:pic>
    </p:spTree>
    <p:extLst>
      <p:ext uri="{BB962C8B-B14F-4D97-AF65-F5344CB8AC3E}">
        <p14:creationId xmlns:p14="http://schemas.microsoft.com/office/powerpoint/2010/main" val="1876502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BAA3F6-9412-4FE1-8D23-693E296F8C3C}" type="datetimeFigureOut">
              <a:rPr kumimoji="1" lang="ja-JP" altLang="en-US" smtClean="0"/>
              <a:t>2024/2/7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3E04B1-7E40-4588-8DFF-178440E5E0DD}" type="slidenum">
              <a:rPr kumimoji="1" lang="ja-JP" altLang="en-US" smtClean="0"/>
              <a:t>‹#›</a:t>
            </a:fld>
            <a:endParaRPr kumimoji="1" lang="ja-JP" altLang="en-US"/>
          </a:p>
        </p:txBody>
      </p:sp>
    </p:spTree>
    <p:extLst>
      <p:ext uri="{BB962C8B-B14F-4D97-AF65-F5344CB8AC3E}">
        <p14:creationId xmlns:p14="http://schemas.microsoft.com/office/powerpoint/2010/main" val="390041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3E04B1-7E40-4588-8DFF-178440E5E0DD}"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11AE3FD0-CBB1-0E48-8FAD-98D028D14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01"/>
            <a:ext cx="12192000" cy="1378631"/>
          </a:xfrm>
          <a:prstGeom prst="rect">
            <a:avLst/>
          </a:prstGeom>
        </p:spPr>
      </p:pic>
    </p:spTree>
    <p:extLst>
      <p:ext uri="{BB962C8B-B14F-4D97-AF65-F5344CB8AC3E}">
        <p14:creationId xmlns:p14="http://schemas.microsoft.com/office/powerpoint/2010/main" val="241975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6088" y="185742"/>
            <a:ext cx="8723845" cy="1126231"/>
          </a:xfrm>
        </p:spPr>
        <p:txBody>
          <a:bodyPr/>
          <a:lstStyle>
            <a:lvl1pPr>
              <a:defRPr>
                <a:solidFill>
                  <a:srgbClr val="2F5597"/>
                </a:solidFill>
              </a:defRPr>
            </a:lvl1pPr>
          </a:lstStyle>
          <a:p>
            <a:r>
              <a:rPr lang="ja-JP" altLang="en-US"/>
              <a:t>マスター 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3E04B1-7E40-4588-8DFF-178440E5E0DD}"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11AE3FD0-CBB1-0E48-8FAD-98D028D14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01"/>
            <a:ext cx="12192000" cy="1378631"/>
          </a:xfrm>
          <a:prstGeom prst="rect">
            <a:avLst/>
          </a:prstGeom>
        </p:spPr>
      </p:pic>
      <p:sp>
        <p:nvSpPr>
          <p:cNvPr id="11" name="正方形/長方形 10">
            <a:extLst>
              <a:ext uri="{FF2B5EF4-FFF2-40B4-BE49-F238E27FC236}">
                <a16:creationId xmlns:a16="http://schemas.microsoft.com/office/drawing/2014/main" id="{728B4470-6E8C-414B-9DAF-CC4B2A06A719}"/>
              </a:ext>
            </a:extLst>
          </p:cNvPr>
          <p:cNvSpPr/>
          <p:nvPr userDrawn="1"/>
        </p:nvSpPr>
        <p:spPr>
          <a:xfrm>
            <a:off x="10720535" y="-23560"/>
            <a:ext cx="1491343" cy="311649"/>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メイリオ" panose="020B0604030504040204" pitchFamily="50" charset="-128"/>
                <a:ea typeface="メイリオ" panose="020B0604030504040204" pitchFamily="50" charset="-128"/>
              </a:rPr>
              <a:t>バイオ医薬品</a:t>
            </a:r>
            <a:r>
              <a:rPr lang="en-US" altLang="ja-JP" sz="1200" dirty="0">
                <a:latin typeface="メイリオ" panose="020B0604030504040204" pitchFamily="50" charset="-128"/>
                <a:ea typeface="メイリオ" panose="020B0604030504040204" pitchFamily="50" charset="-128"/>
              </a:rPr>
              <a:t>Q&amp;A</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0190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BAA3F6-9412-4FE1-8D23-693E296F8C3C}" type="datetimeFigureOut">
              <a:rPr kumimoji="1" lang="ja-JP" altLang="en-US" smtClean="0"/>
              <a:t>2024/2/7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3E04B1-7E40-4588-8DFF-178440E5E0DD}" type="slidenum">
              <a:rPr kumimoji="1" lang="ja-JP" altLang="en-US" smtClean="0"/>
              <a:t>‹#›</a:t>
            </a:fld>
            <a:endParaRPr kumimoji="1" lang="ja-JP" altLang="en-US"/>
          </a:p>
        </p:txBody>
      </p:sp>
    </p:spTree>
    <p:extLst>
      <p:ext uri="{BB962C8B-B14F-4D97-AF65-F5344CB8AC3E}">
        <p14:creationId xmlns:p14="http://schemas.microsoft.com/office/powerpoint/2010/main" val="4181789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2BAA3F6-9412-4FE1-8D23-693E296F8C3C}" type="datetimeFigureOut">
              <a:rPr kumimoji="1" lang="ja-JP" altLang="en-US" smtClean="0"/>
              <a:t>2024/2/7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3E04B1-7E40-4588-8DFF-178440E5E0DD}" type="slidenum">
              <a:rPr kumimoji="1" lang="ja-JP" altLang="en-US" smtClean="0"/>
              <a:t>‹#›</a:t>
            </a:fld>
            <a:endParaRPr kumimoji="1" lang="ja-JP" altLang="en-US"/>
          </a:p>
        </p:txBody>
      </p:sp>
    </p:spTree>
    <p:extLst>
      <p:ext uri="{BB962C8B-B14F-4D97-AF65-F5344CB8AC3E}">
        <p14:creationId xmlns:p14="http://schemas.microsoft.com/office/powerpoint/2010/main" val="7834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2BAA3F6-9412-4FE1-8D23-693E296F8C3C}" type="datetimeFigureOut">
              <a:rPr kumimoji="1" lang="ja-JP" altLang="en-US" smtClean="0"/>
              <a:t>2024/2/7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3E04B1-7E40-4588-8DFF-178440E5E0DD}" type="slidenum">
              <a:rPr kumimoji="1" lang="ja-JP" altLang="en-US" smtClean="0"/>
              <a:t>‹#›</a:t>
            </a:fld>
            <a:endParaRPr kumimoji="1" lang="ja-JP" altLang="en-US"/>
          </a:p>
        </p:txBody>
      </p:sp>
    </p:spTree>
    <p:extLst>
      <p:ext uri="{BB962C8B-B14F-4D97-AF65-F5344CB8AC3E}">
        <p14:creationId xmlns:p14="http://schemas.microsoft.com/office/powerpoint/2010/main" val="40488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2BAA3F6-9412-4FE1-8D23-693E296F8C3C}" type="datetimeFigureOut">
              <a:rPr kumimoji="1" lang="ja-JP" altLang="en-US" smtClean="0"/>
              <a:t>2024/2/7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3E04B1-7E40-4588-8DFF-178440E5E0DD}" type="slidenum">
              <a:rPr kumimoji="1" lang="ja-JP" altLang="en-US" smtClean="0"/>
              <a:t>‹#›</a:t>
            </a:fld>
            <a:endParaRPr kumimoji="1" lang="ja-JP" altLang="en-US"/>
          </a:p>
        </p:txBody>
      </p:sp>
    </p:spTree>
    <p:extLst>
      <p:ext uri="{BB962C8B-B14F-4D97-AF65-F5344CB8AC3E}">
        <p14:creationId xmlns:p14="http://schemas.microsoft.com/office/powerpoint/2010/main" val="150942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AA3F6-9412-4FE1-8D23-693E296F8C3C}" type="datetimeFigureOut">
              <a:rPr kumimoji="1" lang="ja-JP" altLang="en-US" smtClean="0"/>
              <a:t>2024/2/7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B3E04B1-7E40-4588-8DFF-178440E5E0DD}" type="slidenum">
              <a:rPr kumimoji="1" lang="ja-JP" altLang="en-US" smtClean="0"/>
              <a:t>‹#›</a:t>
            </a:fld>
            <a:endParaRPr kumimoji="1" lang="ja-JP" altLang="en-US"/>
          </a:p>
        </p:txBody>
      </p:sp>
    </p:spTree>
    <p:extLst>
      <p:ext uri="{BB962C8B-B14F-4D97-AF65-F5344CB8AC3E}">
        <p14:creationId xmlns:p14="http://schemas.microsoft.com/office/powerpoint/2010/main" val="2643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2BAA3F6-9412-4FE1-8D23-693E296F8C3C}" type="datetimeFigureOut">
              <a:rPr kumimoji="1" lang="ja-JP" altLang="en-US" smtClean="0"/>
              <a:t>2024/2/7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3E04B1-7E40-4588-8DFF-178440E5E0DD}" type="slidenum">
              <a:rPr kumimoji="1" lang="ja-JP" altLang="en-US" smtClean="0"/>
              <a:t>‹#›</a:t>
            </a:fld>
            <a:endParaRPr kumimoji="1" lang="ja-JP" altLang="en-US"/>
          </a:p>
        </p:txBody>
      </p:sp>
    </p:spTree>
    <p:extLst>
      <p:ext uri="{BB962C8B-B14F-4D97-AF65-F5344CB8AC3E}">
        <p14:creationId xmlns:p14="http://schemas.microsoft.com/office/powerpoint/2010/main" val="157680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AA3F6-9412-4FE1-8D23-693E296F8C3C}" type="datetimeFigureOut">
              <a:rPr kumimoji="1" lang="ja-JP" altLang="en-US" smtClean="0"/>
              <a:t>2024/2/7</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E04B1-7E40-4588-8DFF-178440E5E0DD}" type="slidenum">
              <a:rPr kumimoji="1" lang="ja-JP" altLang="en-US" smtClean="0"/>
              <a:t>‹#›</a:t>
            </a:fld>
            <a:endParaRPr kumimoji="1" lang="ja-JP" altLang="en-US"/>
          </a:p>
        </p:txBody>
      </p:sp>
    </p:spTree>
    <p:extLst>
      <p:ext uri="{BB962C8B-B14F-4D97-AF65-F5344CB8AC3E}">
        <p14:creationId xmlns:p14="http://schemas.microsoft.com/office/powerpoint/2010/main" val="23194851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66"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0.emf"/><Relationship Id="rId4" Type="http://schemas.openxmlformats.org/officeDocument/2006/relationships/hyperlink" Target="http://www.rad-ar.or.jp/bio/pdf/whats_bio_ippan.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drive.google.com/open?id=1VfCaYogSv3_wIDNixFPKc_FDEVSH7Utz"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hyperlink" Target="https://drive.google.com/open?id=1x1WqCljhi1VozlP5ZpXPxXMMviUMw6vZ"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hyperlink" Target="https://drive.google.com/open?id=1CCWseUafZ3srM6fns6u4ifNOAtU4n35t"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hyperlink" Target="https://drive.google.com/open?id=1Isqh1SbBJG-GxwgeReFiIP-60GY0KhQj"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open?id=1R89AkQy9j6nX1PdTXY7RzBO4FD2sqm1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open?id=1pnYK51zGaHb1lDCfdY9SPtCxc5bcf78J"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info@rad-ar.or.jp"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5775" y="0"/>
            <a:ext cx="12170664" cy="2762005"/>
          </a:xfrm>
        </p:spPr>
        <p:txBody>
          <a:bodyPr>
            <a:normAutofit/>
          </a:bodyPr>
          <a:lstStyle/>
          <a:p>
            <a:pPr algn="r"/>
            <a:r>
              <a:rPr kumimoji="1" lang="ja-JP" altLang="en-US" sz="7500" dirty="0">
                <a:solidFill>
                  <a:schemeClr val="accent5">
                    <a:lumMod val="75000"/>
                  </a:schemeClr>
                </a:solidFill>
              </a:rPr>
              <a:t>バイオ医薬品って</a:t>
            </a:r>
            <a:br>
              <a:rPr kumimoji="1" lang="en-US" altLang="ja-JP" sz="7500" dirty="0">
                <a:solidFill>
                  <a:schemeClr val="accent5">
                    <a:lumMod val="75000"/>
                  </a:schemeClr>
                </a:solidFill>
              </a:rPr>
            </a:br>
            <a:r>
              <a:rPr kumimoji="1" lang="ja-JP" altLang="en-US" sz="7500" dirty="0">
                <a:solidFill>
                  <a:schemeClr val="accent5">
                    <a:lumMod val="75000"/>
                  </a:schemeClr>
                </a:solidFill>
              </a:rPr>
              <a:t>どんなもの？</a:t>
            </a:r>
          </a:p>
        </p:txBody>
      </p:sp>
      <p:sp>
        <p:nvSpPr>
          <p:cNvPr id="3" name="サブタイトル 2"/>
          <p:cNvSpPr>
            <a:spLocks noGrp="1"/>
          </p:cNvSpPr>
          <p:nvPr>
            <p:ph type="subTitle" idx="1"/>
          </p:nvPr>
        </p:nvSpPr>
        <p:spPr>
          <a:xfrm>
            <a:off x="7381173" y="3635634"/>
            <a:ext cx="4393044" cy="1528647"/>
          </a:xfrm>
        </p:spPr>
        <p:txBody>
          <a:bodyPr>
            <a:noAutofit/>
          </a:bodyPr>
          <a:lstStyle/>
          <a:p>
            <a:pPr algn="r"/>
            <a:r>
              <a:rPr lang="zh-CN" altLang="en-US" sz="1800" dirty="0">
                <a:latin typeface="Meiryo" panose="020B0604030504040204" pitchFamily="34" charset="-128"/>
                <a:ea typeface="Meiryo" panose="020B0604030504040204" pitchFamily="34" charset="-128"/>
              </a:rPr>
              <a:t>国立医薬品食品衛生研究所 生物薬品部</a:t>
            </a:r>
          </a:p>
          <a:p>
            <a:pPr algn="r"/>
            <a:r>
              <a:rPr lang="ja-JP" altLang="en-US" sz="1800" dirty="0">
                <a:latin typeface="Meiryo" panose="020B0604030504040204" pitchFamily="34" charset="-128"/>
                <a:ea typeface="Meiryo" panose="020B0604030504040204" pitchFamily="34" charset="-128"/>
              </a:rPr>
              <a:t>　</a:t>
            </a:r>
            <a:r>
              <a:rPr lang="ja-JP" altLang="en-US" sz="1800" b="1" dirty="0">
                <a:latin typeface="Meiryo" panose="020B0604030504040204" pitchFamily="34" charset="-128"/>
                <a:ea typeface="Meiryo" panose="020B0604030504040204" pitchFamily="34" charset="-128"/>
              </a:rPr>
              <a:t>石井明子</a:t>
            </a:r>
          </a:p>
          <a:p>
            <a:pPr algn="r"/>
            <a:r>
              <a:rPr lang="zh-CN" altLang="en-US" sz="1800" dirty="0">
                <a:latin typeface="Meiryo" panose="020B0604030504040204" pitchFamily="34" charset="-128"/>
                <a:ea typeface="Meiryo" panose="020B0604030504040204" pitchFamily="34" charset="-128"/>
              </a:rPr>
              <a:t>杏林大学医学部付属病院 薬剤部</a:t>
            </a:r>
          </a:p>
          <a:p>
            <a:pPr algn="r"/>
            <a:r>
              <a:rPr lang="ja-JP" altLang="en-US" sz="1800" dirty="0">
                <a:latin typeface="Meiryo" panose="020B0604030504040204" pitchFamily="34" charset="-128"/>
                <a:ea typeface="Meiryo" panose="020B0604030504040204" pitchFamily="34" charset="-128"/>
              </a:rPr>
              <a:t>　</a:t>
            </a:r>
            <a:r>
              <a:rPr lang="ja-JP" altLang="en-US" sz="1800" b="1" dirty="0">
                <a:latin typeface="Meiryo" panose="020B0604030504040204" pitchFamily="34" charset="-128"/>
                <a:ea typeface="Meiryo" panose="020B0604030504040204" pitchFamily="34" charset="-128"/>
              </a:rPr>
              <a:t>若林　進</a:t>
            </a:r>
          </a:p>
        </p:txBody>
      </p:sp>
      <p:grpSp>
        <p:nvGrpSpPr>
          <p:cNvPr id="7" name="グループ化 6"/>
          <p:cNvGrpSpPr>
            <a:grpSpLocks noChangeAspect="1"/>
          </p:cNvGrpSpPr>
          <p:nvPr/>
        </p:nvGrpSpPr>
        <p:grpSpPr>
          <a:xfrm>
            <a:off x="11044758" y="2817000"/>
            <a:ext cx="646331" cy="612000"/>
            <a:chOff x="8379931" y="1567543"/>
            <a:chExt cx="517337" cy="489857"/>
          </a:xfrm>
        </p:grpSpPr>
        <p:sp>
          <p:nvSpPr>
            <p:cNvPr id="4" name="円/楕円 3"/>
            <p:cNvSpPr/>
            <p:nvPr/>
          </p:nvSpPr>
          <p:spPr>
            <a:xfrm>
              <a:off x="8392886" y="1567543"/>
              <a:ext cx="496122" cy="489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p:cNvSpPr txBox="1">
              <a:spLocks noChangeAspect="1"/>
            </p:cNvSpPr>
            <p:nvPr/>
          </p:nvSpPr>
          <p:spPr>
            <a:xfrm>
              <a:off x="8379931" y="1695054"/>
              <a:ext cx="517337" cy="295621"/>
            </a:xfrm>
            <a:prstGeom prst="rect">
              <a:avLst/>
            </a:prstGeom>
            <a:noFill/>
          </p:spPr>
          <p:txBody>
            <a:bodyPr wrap="none" rtlCol="0">
              <a:spAutoFit/>
            </a:bodyPr>
            <a:lstStyle/>
            <a:p>
              <a:r>
                <a:rPr lang="ja-JP" altLang="en-US" dirty="0">
                  <a:solidFill>
                    <a:schemeClr val="bg1"/>
                  </a:solidFill>
                  <a:latin typeface="メイリオ" panose="020B0604030504040204" pitchFamily="50" charset="-128"/>
                  <a:ea typeface="メイリオ" panose="020B0604030504040204" pitchFamily="50" charset="-128"/>
                </a:rPr>
                <a:t>監修</a:t>
              </a:r>
            </a:p>
          </p:txBody>
        </p:sp>
      </p:grpSp>
      <p:sp>
        <p:nvSpPr>
          <p:cNvPr id="9" name="テキスト ボックス 8">
            <a:extLst>
              <a:ext uri="{FF2B5EF4-FFF2-40B4-BE49-F238E27FC236}">
                <a16:creationId xmlns:a16="http://schemas.microsoft.com/office/drawing/2014/main" id="{B9DD5D7F-54A2-BDD4-C950-961C6FBF5E50}"/>
              </a:ext>
            </a:extLst>
          </p:cNvPr>
          <p:cNvSpPr txBox="1"/>
          <p:nvPr/>
        </p:nvSpPr>
        <p:spPr>
          <a:xfrm>
            <a:off x="4984595" y="6166624"/>
            <a:ext cx="2369559" cy="461665"/>
          </a:xfrm>
          <a:prstGeom prst="rect">
            <a:avLst/>
          </a:prstGeom>
          <a:noFill/>
        </p:spPr>
        <p:txBody>
          <a:bodyPr wrap="none" rtlCol="0">
            <a:spAutoFit/>
          </a:bodyPr>
          <a:lstStyle/>
          <a:p>
            <a:r>
              <a:rPr kumimoji="1" lang="en-US" altLang="ja-JP" sz="2400" dirty="0">
                <a:latin typeface="メイリオ" panose="020B0604030504040204" pitchFamily="50" charset="-128"/>
                <a:ea typeface="メイリオ" panose="020B0604030504040204" pitchFamily="50" charset="-128"/>
              </a:rPr>
              <a:t>2024</a:t>
            </a:r>
            <a:r>
              <a:rPr kumimoji="1" lang="ja-JP" altLang="en-US" sz="2400" dirty="0">
                <a:latin typeface="メイリオ" panose="020B0604030504040204" pitchFamily="50" charset="-128"/>
                <a:ea typeface="メイリオ" panose="020B0604030504040204" pitchFamily="50" charset="-128"/>
              </a:rPr>
              <a:t>年</a:t>
            </a:r>
            <a:r>
              <a:rPr kumimoji="1" lang="en-US" altLang="ja-JP" sz="2400" dirty="0">
                <a:latin typeface="メイリオ" panose="020B0604030504040204" pitchFamily="50" charset="-128"/>
                <a:ea typeface="メイリオ" panose="020B0604030504040204" pitchFamily="50" charset="-128"/>
              </a:rPr>
              <a:t>2</a:t>
            </a:r>
            <a:r>
              <a:rPr kumimoji="1" lang="ja-JP" altLang="en-US" sz="2400" dirty="0">
                <a:latin typeface="メイリオ" panose="020B0604030504040204" pitchFamily="50" charset="-128"/>
                <a:ea typeface="メイリオ" panose="020B0604030504040204" pitchFamily="50" charset="-128"/>
              </a:rPr>
              <a:t>月改訂</a:t>
            </a:r>
          </a:p>
        </p:txBody>
      </p:sp>
    </p:spTree>
    <p:extLst>
      <p:ext uri="{BB962C8B-B14F-4D97-AF65-F5344CB8AC3E}">
        <p14:creationId xmlns:p14="http://schemas.microsoft.com/office/powerpoint/2010/main" val="3071581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434231927"/>
              </p:ext>
            </p:extLst>
          </p:nvPr>
        </p:nvGraphicFramePr>
        <p:xfrm>
          <a:off x="1142299" y="1639770"/>
          <a:ext cx="10169989" cy="1889760"/>
        </p:xfrm>
        <a:graphic>
          <a:graphicData uri="http://schemas.openxmlformats.org/drawingml/2006/table">
            <a:tbl>
              <a:tblPr firstRow="1" bandRow="1">
                <a:tableStyleId>{FABFCF23-3B69-468F-B69F-88F6DE6A72F2}</a:tableStyleId>
              </a:tblPr>
              <a:tblGrid>
                <a:gridCol w="2386300">
                  <a:extLst>
                    <a:ext uri="{9D8B030D-6E8A-4147-A177-3AD203B41FA5}">
                      <a16:colId xmlns:a16="http://schemas.microsoft.com/office/drawing/2014/main" val="20000"/>
                    </a:ext>
                  </a:extLst>
                </a:gridCol>
                <a:gridCol w="3831907">
                  <a:extLst>
                    <a:ext uri="{9D8B030D-6E8A-4147-A177-3AD203B41FA5}">
                      <a16:colId xmlns:a16="http://schemas.microsoft.com/office/drawing/2014/main" val="20001"/>
                    </a:ext>
                  </a:extLst>
                </a:gridCol>
                <a:gridCol w="3951782">
                  <a:extLst>
                    <a:ext uri="{9D8B030D-6E8A-4147-A177-3AD203B41FA5}">
                      <a16:colId xmlns:a16="http://schemas.microsoft.com/office/drawing/2014/main" val="20002"/>
                    </a:ext>
                  </a:extLst>
                </a:gridCol>
              </a:tblGrid>
              <a:tr h="370840">
                <a:tc>
                  <a:txBody>
                    <a:bodyPr/>
                    <a:lstStyle/>
                    <a:p>
                      <a:pPr algn="ctr"/>
                      <a:endParaRPr kumimoji="1" lang="ja-JP" altLang="en-US" sz="20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2000" dirty="0">
                          <a:latin typeface="メイリオ" panose="020B0604030504040204" pitchFamily="50" charset="-128"/>
                          <a:ea typeface="メイリオ" panose="020B0604030504040204" pitchFamily="50" charset="-128"/>
                        </a:rPr>
                        <a:t>低分子医薬品</a:t>
                      </a:r>
                    </a:p>
                  </a:txBody>
                  <a:tcPr/>
                </a:tc>
                <a:tc>
                  <a:txBody>
                    <a:bodyPr/>
                    <a:lstStyle/>
                    <a:p>
                      <a:pPr algn="ctr"/>
                      <a:r>
                        <a:rPr kumimoji="1" lang="ja-JP" altLang="en-US" sz="2000" dirty="0">
                          <a:latin typeface="メイリオ" panose="020B0604030504040204" pitchFamily="50" charset="-128"/>
                          <a:ea typeface="メイリオ" panose="020B0604030504040204" pitchFamily="50" charset="-128"/>
                        </a:rPr>
                        <a:t>バイオ医薬品</a:t>
                      </a:r>
                    </a:p>
                  </a:txBody>
                  <a:tcPr/>
                </a:tc>
                <a:extLst>
                  <a:ext uri="{0D108BD9-81ED-4DB2-BD59-A6C34878D82A}">
                    <a16:rowId xmlns:a16="http://schemas.microsoft.com/office/drawing/2014/main" val="10000"/>
                  </a:ext>
                </a:extLst>
              </a:tr>
              <a:tr h="370840">
                <a:tc>
                  <a:txBody>
                    <a:bodyPr/>
                    <a:lstStyle/>
                    <a:p>
                      <a:pPr algn="ctr"/>
                      <a:r>
                        <a:rPr kumimoji="1" lang="ja-JP" altLang="en-US" sz="2000" dirty="0">
                          <a:latin typeface="メイリオ" panose="020B0604030504040204" pitchFamily="50" charset="-128"/>
                          <a:ea typeface="メイリオ" panose="020B0604030504040204" pitchFamily="50" charset="-128"/>
                        </a:rPr>
                        <a:t>分子の大きさ</a:t>
                      </a:r>
                      <a:endParaRPr kumimoji="1" lang="en-US" altLang="ja-JP" sz="2000" dirty="0">
                        <a:latin typeface="メイリオ" panose="020B0604030504040204" pitchFamily="50" charset="-128"/>
                        <a:ea typeface="メイリオ" panose="020B0604030504040204" pitchFamily="50" charset="-128"/>
                      </a:endParaRPr>
                    </a:p>
                    <a:p>
                      <a:pPr algn="ctr"/>
                      <a:r>
                        <a:rPr kumimoji="1" lang="ja-JP" altLang="en-US" sz="2000" dirty="0">
                          <a:latin typeface="メイリオ" panose="020B0604030504040204" pitchFamily="50" charset="-128"/>
                          <a:ea typeface="メイリオ" panose="020B0604030504040204" pitchFamily="50" charset="-128"/>
                        </a:rPr>
                        <a:t>（分子量）</a:t>
                      </a:r>
                    </a:p>
                  </a:txBody>
                  <a:tcPr/>
                </a:tc>
                <a:tc>
                  <a:txBody>
                    <a:bodyPr/>
                    <a:lstStyle/>
                    <a:p>
                      <a:pPr algn="ctr"/>
                      <a:r>
                        <a:rPr kumimoji="1" lang="ja-JP" altLang="en-US" sz="2000" dirty="0">
                          <a:latin typeface="メイリオ" panose="020B0604030504040204" pitchFamily="50" charset="-128"/>
                          <a:ea typeface="メイリオ" panose="020B0604030504040204" pitchFamily="50" charset="-128"/>
                        </a:rPr>
                        <a:t>小さい</a:t>
                      </a:r>
                      <a:endParaRPr kumimoji="1" lang="en-US" altLang="ja-JP" sz="2000" dirty="0">
                        <a:latin typeface="メイリオ" panose="020B0604030504040204" pitchFamily="50" charset="-128"/>
                        <a:ea typeface="メイリオ" panose="020B0604030504040204" pitchFamily="50" charset="-128"/>
                      </a:endParaRPr>
                    </a:p>
                    <a:p>
                      <a:pPr algn="ctr"/>
                      <a:r>
                        <a:rPr kumimoji="1" lang="ja-JP" altLang="en-US" sz="2000" dirty="0">
                          <a:latin typeface="メイリオ" panose="020B0604030504040204" pitchFamily="50" charset="-128"/>
                          <a:ea typeface="メイリオ" panose="020B0604030504040204" pitchFamily="50" charset="-128"/>
                        </a:rPr>
                        <a:t>（多くは</a:t>
                      </a:r>
                      <a:r>
                        <a:rPr kumimoji="1" lang="en-US" altLang="ja-JP" sz="2000" dirty="0">
                          <a:latin typeface="メイリオ" panose="020B0604030504040204" pitchFamily="50" charset="-128"/>
                          <a:ea typeface="メイリオ" panose="020B0604030504040204" pitchFamily="50" charset="-128"/>
                        </a:rPr>
                        <a:t>500</a:t>
                      </a:r>
                      <a:r>
                        <a:rPr kumimoji="1" lang="ja-JP" altLang="en-US" sz="2000" dirty="0">
                          <a:latin typeface="メイリオ" panose="020B0604030504040204" pitchFamily="50" charset="-128"/>
                          <a:ea typeface="メイリオ" panose="020B0604030504040204" pitchFamily="50" charset="-128"/>
                        </a:rPr>
                        <a:t>以下）</a:t>
                      </a:r>
                    </a:p>
                  </a:txBody>
                  <a:tcPr/>
                </a:tc>
                <a:tc>
                  <a:txBody>
                    <a:bodyPr/>
                    <a:lstStyle/>
                    <a:p>
                      <a:pPr algn="ctr"/>
                      <a:r>
                        <a:rPr kumimoji="1" lang="ja-JP" altLang="en-US" sz="2000" dirty="0">
                          <a:latin typeface="メイリオ" panose="020B0604030504040204" pitchFamily="50" charset="-128"/>
                          <a:ea typeface="メイリオ" panose="020B0604030504040204" pitchFamily="50" charset="-128"/>
                        </a:rPr>
                        <a:t>非常に大きい</a:t>
                      </a:r>
                      <a:endParaRPr kumimoji="1" lang="en-US" altLang="ja-JP" sz="2000" dirty="0">
                        <a:latin typeface="メイリオ" panose="020B0604030504040204" pitchFamily="50" charset="-128"/>
                        <a:ea typeface="メイリオ" panose="020B0604030504040204" pitchFamily="50" charset="-128"/>
                      </a:endParaRPr>
                    </a:p>
                    <a:p>
                      <a:pPr algn="ctr"/>
                      <a:r>
                        <a:rPr kumimoji="1" lang="ja-JP" altLang="en-US" sz="2000" dirty="0">
                          <a:latin typeface="メイリオ" panose="020B0604030504040204" pitchFamily="50" charset="-128"/>
                          <a:ea typeface="メイリオ" panose="020B0604030504040204" pitchFamily="50" charset="-128"/>
                        </a:rPr>
                        <a:t>（数千～</a:t>
                      </a:r>
                      <a:r>
                        <a:rPr kumimoji="1" lang="en-US" altLang="ja-JP" sz="2000" dirty="0">
                          <a:latin typeface="メイリオ" panose="020B0604030504040204" pitchFamily="50" charset="-128"/>
                          <a:ea typeface="メイリオ" panose="020B0604030504040204" pitchFamily="50" charset="-128"/>
                        </a:rPr>
                        <a:t>150,000</a:t>
                      </a:r>
                      <a:r>
                        <a:rPr kumimoji="1" lang="ja-JP" altLang="en-US" sz="2000" dirty="0">
                          <a:latin typeface="メイリオ" panose="020B0604030504040204" pitchFamily="50" charset="-128"/>
                          <a:ea typeface="メイリオ" panose="020B0604030504040204" pitchFamily="50" charset="-128"/>
                        </a:rPr>
                        <a:t>程度）</a:t>
                      </a:r>
                    </a:p>
                  </a:txBody>
                  <a:tcPr/>
                </a:tc>
                <a:extLst>
                  <a:ext uri="{0D108BD9-81ED-4DB2-BD59-A6C34878D82A}">
                    <a16:rowId xmlns:a16="http://schemas.microsoft.com/office/drawing/2014/main" val="10001"/>
                  </a:ext>
                </a:extLst>
              </a:tr>
              <a:tr h="354047">
                <a:tc>
                  <a:txBody>
                    <a:bodyPr/>
                    <a:lstStyle/>
                    <a:p>
                      <a:pPr algn="ctr"/>
                      <a:r>
                        <a:rPr kumimoji="1" lang="ja-JP" altLang="en-US" sz="2000" dirty="0">
                          <a:latin typeface="メイリオ" panose="020B0604030504040204" pitchFamily="50" charset="-128"/>
                          <a:ea typeface="メイリオ" panose="020B0604030504040204" pitchFamily="50" charset="-128"/>
                        </a:rPr>
                        <a:t>製造方法</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メイリオ" panose="020B0604030504040204" pitchFamily="50" charset="-128"/>
                          <a:ea typeface="メイリオ" panose="020B0604030504040204" pitchFamily="50" charset="-128"/>
                        </a:rPr>
                        <a:t>主に化学合成</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メイリオ" panose="020B0604030504040204" pitchFamily="50" charset="-128"/>
                          <a:ea typeface="メイリオ" panose="020B0604030504040204" pitchFamily="50" charset="-128"/>
                        </a:rPr>
                        <a:t>細胞で生産</a:t>
                      </a:r>
                    </a:p>
                  </a:txBody>
                  <a:tcPr/>
                </a:tc>
                <a:extLst>
                  <a:ext uri="{0D108BD9-81ED-4DB2-BD59-A6C34878D82A}">
                    <a16:rowId xmlns:a16="http://schemas.microsoft.com/office/drawing/2014/main" val="10002"/>
                  </a:ext>
                </a:extLst>
              </a:tr>
              <a:tr h="370840">
                <a:tc>
                  <a:txBody>
                    <a:bodyPr/>
                    <a:lstStyle/>
                    <a:p>
                      <a:pPr algn="ctr"/>
                      <a:r>
                        <a:rPr kumimoji="1" lang="ja-JP" altLang="en-US" sz="2000" dirty="0">
                          <a:latin typeface="メイリオ" panose="020B0604030504040204" pitchFamily="50" charset="-128"/>
                          <a:ea typeface="メイリオ" panose="020B0604030504040204" pitchFamily="50" charset="-128"/>
                        </a:rPr>
                        <a:t>剤型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メイリオ" panose="020B0604030504040204" pitchFamily="50" charset="-128"/>
                          <a:ea typeface="メイリオ" panose="020B0604030504040204" pitchFamily="50" charset="-128"/>
                        </a:rPr>
                        <a:t>錠剤など多種類</a:t>
                      </a:r>
                    </a:p>
                  </a:txBody>
                  <a:tcPr/>
                </a:tc>
                <a:tc>
                  <a:txBody>
                    <a:bodyPr/>
                    <a:lstStyle/>
                    <a:p>
                      <a:pPr algn="ctr"/>
                      <a:r>
                        <a:rPr kumimoji="1" lang="ja-JP" altLang="en-US" sz="2000" dirty="0">
                          <a:latin typeface="メイリオ" panose="020B0604030504040204" pitchFamily="50" charset="-128"/>
                          <a:ea typeface="メイリオ" panose="020B0604030504040204" pitchFamily="50" charset="-128"/>
                        </a:rPr>
                        <a:t>主に注射剤</a:t>
                      </a:r>
                    </a:p>
                  </a:txBody>
                  <a:tcPr/>
                </a:tc>
                <a:extLst>
                  <a:ext uri="{0D108BD9-81ED-4DB2-BD59-A6C34878D82A}">
                    <a16:rowId xmlns:a16="http://schemas.microsoft.com/office/drawing/2014/main" val="10003"/>
                  </a:ext>
                </a:extLst>
              </a:tr>
            </a:tbl>
          </a:graphicData>
        </a:graphic>
      </p:graphicFrame>
      <p:sp>
        <p:nvSpPr>
          <p:cNvPr id="4" name="テキスト ボックス 3"/>
          <p:cNvSpPr txBox="1"/>
          <p:nvPr/>
        </p:nvSpPr>
        <p:spPr>
          <a:xfrm>
            <a:off x="881775" y="3864964"/>
            <a:ext cx="3647152" cy="369332"/>
          </a:xfrm>
          <a:prstGeom prst="rect">
            <a:avLst/>
          </a:prstGeom>
          <a:noFill/>
        </p:spPr>
        <p:txBody>
          <a:bodyPr wrap="none" rtlCol="0">
            <a:spAutoFit/>
          </a:bodyPr>
          <a:lstStyle/>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分子量（大きさ）のイメージ</a:t>
            </a:r>
            <a:r>
              <a:rPr lang="en-US" altLang="ja-JP" dirty="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5FD1D49E-6D8C-AD4C-B2D9-49622FADB878}"/>
              </a:ext>
            </a:extLst>
          </p:cNvPr>
          <p:cNvGrpSpPr>
            <a:grpSpLocks noChangeAspect="1"/>
          </p:cNvGrpSpPr>
          <p:nvPr/>
        </p:nvGrpSpPr>
        <p:grpSpPr>
          <a:xfrm>
            <a:off x="3274154" y="4238455"/>
            <a:ext cx="8320161" cy="2108477"/>
            <a:chOff x="4091083" y="3723792"/>
            <a:chExt cx="7563777" cy="1916798"/>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929" y="3928400"/>
              <a:ext cx="2149084" cy="1171574"/>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4626" y="4376075"/>
              <a:ext cx="257175" cy="276225"/>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6688" y="4200212"/>
              <a:ext cx="619125" cy="638175"/>
            </a:xfrm>
            <a:prstGeom prst="rect">
              <a:avLst/>
            </a:prstGeom>
          </p:spPr>
        </p:pic>
        <p:cxnSp>
          <p:nvCxnSpPr>
            <p:cNvPr id="13" name="直線コネクタ 12"/>
            <p:cNvCxnSpPr>
              <a:cxnSpLocks noChangeAspect="1"/>
            </p:cNvCxnSpPr>
            <p:nvPr/>
          </p:nvCxnSpPr>
          <p:spPr>
            <a:xfrm>
              <a:off x="4091083" y="5282573"/>
              <a:ext cx="66660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a:spLocks noChangeAspect="1"/>
            </p:cNvSpPr>
            <p:nvPr/>
          </p:nvSpPr>
          <p:spPr>
            <a:xfrm>
              <a:off x="4243480" y="5304834"/>
              <a:ext cx="7411380" cy="335756"/>
            </a:xfrm>
            <a:prstGeom prst="rect">
              <a:avLst/>
            </a:prstGeom>
            <a:noFill/>
          </p:spPr>
          <p:txBody>
            <a:bodyPr wrap="square" rtlCol="0">
              <a:spAutoFit/>
            </a:bodyPr>
            <a:lstStyle/>
            <a:p>
              <a:r>
                <a:rPr lang="en-US" altLang="ja-JP" dirty="0"/>
                <a:t>1                </a:t>
              </a:r>
              <a:r>
                <a:rPr lang="ja-JP" altLang="en-US" dirty="0"/>
                <a:t> </a:t>
              </a:r>
              <a:r>
                <a:rPr lang="en-US" altLang="ja-JP" dirty="0"/>
                <a:t>10          </a:t>
              </a:r>
              <a:r>
                <a:rPr lang="ja-JP" altLang="en-US" dirty="0"/>
                <a:t>   </a:t>
              </a:r>
              <a:r>
                <a:rPr lang="en-US" altLang="ja-JP" dirty="0"/>
                <a:t>  100       </a:t>
              </a:r>
              <a:r>
                <a:rPr lang="ja-JP" altLang="en-US" dirty="0"/>
                <a:t> 　</a:t>
              </a:r>
              <a:r>
                <a:rPr lang="en-US" altLang="ja-JP" dirty="0"/>
                <a:t>  1,000     </a:t>
              </a:r>
              <a:r>
                <a:rPr lang="ja-JP" altLang="en-US" dirty="0"/>
                <a:t>   </a:t>
              </a:r>
              <a:r>
                <a:rPr lang="en-US" altLang="ja-JP" dirty="0"/>
                <a:t> 10,000         100,000</a:t>
              </a:r>
              <a:endParaRPr lang="ja-JP" altLang="en-US" dirty="0"/>
            </a:p>
          </p:txBody>
        </p:sp>
        <p:cxnSp>
          <p:nvCxnSpPr>
            <p:cNvPr id="18" name="直線コネクタ 17"/>
            <p:cNvCxnSpPr>
              <a:cxnSpLocks noChangeAspect="1"/>
            </p:cNvCxnSpPr>
            <p:nvPr/>
          </p:nvCxnSpPr>
          <p:spPr>
            <a:xfrm flipV="1">
              <a:off x="7838111" y="5190424"/>
              <a:ext cx="0" cy="905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cxnSpLocks noChangeAspect="1"/>
            </p:cNvCxnSpPr>
            <p:nvPr/>
          </p:nvCxnSpPr>
          <p:spPr>
            <a:xfrm flipV="1">
              <a:off x="8984921" y="5190424"/>
              <a:ext cx="0" cy="905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cxnSpLocks noChangeAspect="1"/>
            </p:cNvCxnSpPr>
            <p:nvPr/>
          </p:nvCxnSpPr>
          <p:spPr>
            <a:xfrm flipV="1">
              <a:off x="6691301" y="5190424"/>
              <a:ext cx="0" cy="905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cxnSpLocks noChangeAspect="1"/>
            </p:cNvCxnSpPr>
            <p:nvPr/>
          </p:nvCxnSpPr>
          <p:spPr>
            <a:xfrm flipV="1">
              <a:off x="5544491" y="5190424"/>
              <a:ext cx="0" cy="905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cxnSpLocks noChangeAspect="1"/>
            </p:cNvCxnSpPr>
            <p:nvPr/>
          </p:nvCxnSpPr>
          <p:spPr>
            <a:xfrm flipV="1">
              <a:off x="4397681" y="5190424"/>
              <a:ext cx="0" cy="905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cxnSpLocks noChangeAspect="1"/>
            </p:cNvCxnSpPr>
            <p:nvPr/>
          </p:nvCxnSpPr>
          <p:spPr>
            <a:xfrm flipV="1">
              <a:off x="10131731" y="5199173"/>
              <a:ext cx="0" cy="905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a:spLocks noChangeAspect="1"/>
            </p:cNvSpPr>
            <p:nvPr/>
          </p:nvSpPr>
          <p:spPr>
            <a:xfrm>
              <a:off x="6384241" y="3729157"/>
              <a:ext cx="954107" cy="461665"/>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アスピリン</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分子量</a:t>
              </a:r>
              <a:r>
                <a:rPr lang="en-US" altLang="ja-JP" sz="1200" dirty="0">
                  <a:latin typeface="メイリオ" panose="020B0604030504040204" pitchFamily="50" charset="-128"/>
                  <a:ea typeface="メイリオ" panose="020B0604030504040204" pitchFamily="50" charset="-128"/>
                </a:rPr>
                <a:t>180</a:t>
              </a:r>
              <a:endParaRPr lang="ja-JP" altLang="en-US" sz="1200" dirty="0">
                <a:latin typeface="メイリオ" panose="020B0604030504040204" pitchFamily="50" charset="-128"/>
                <a:ea typeface="メイリオ" panose="020B0604030504040204" pitchFamily="50" charset="-128"/>
              </a:endParaRPr>
            </a:p>
          </p:txBody>
        </p:sp>
        <p:sp>
          <p:nvSpPr>
            <p:cNvPr id="25" name="テキスト ボックス 24"/>
            <p:cNvSpPr txBox="1">
              <a:spLocks noChangeAspect="1"/>
            </p:cNvSpPr>
            <p:nvPr/>
          </p:nvSpPr>
          <p:spPr>
            <a:xfrm>
              <a:off x="7956020" y="3734011"/>
              <a:ext cx="1085554" cy="461665"/>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インスリン</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分子量</a:t>
              </a:r>
              <a:r>
                <a:rPr lang="en-US" altLang="ja-JP" sz="1200" dirty="0">
                  <a:latin typeface="メイリオ" panose="020B0604030504040204" pitchFamily="50" charset="-128"/>
                  <a:ea typeface="メイリオ" panose="020B0604030504040204" pitchFamily="50" charset="-128"/>
                </a:rPr>
                <a:t>5,807</a:t>
              </a:r>
              <a:endParaRPr lang="ja-JP" altLang="en-US" sz="1200" dirty="0">
                <a:latin typeface="メイリオ" panose="020B0604030504040204" pitchFamily="50" charset="-128"/>
                <a:ea typeface="メイリオ" panose="020B0604030504040204" pitchFamily="50" charset="-128"/>
              </a:endParaRPr>
            </a:p>
          </p:txBody>
        </p:sp>
        <p:sp>
          <p:nvSpPr>
            <p:cNvPr id="26" name="テキスト ボックス 25"/>
            <p:cNvSpPr txBox="1">
              <a:spLocks noChangeAspect="1"/>
            </p:cNvSpPr>
            <p:nvPr/>
          </p:nvSpPr>
          <p:spPr>
            <a:xfrm>
              <a:off x="9814800" y="3723792"/>
              <a:ext cx="1146468" cy="461665"/>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抗体医薬品</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分子量約</a:t>
              </a:r>
              <a:r>
                <a:rPr lang="en-US" altLang="ja-JP" sz="1200" dirty="0">
                  <a:latin typeface="メイリオ" panose="020B0604030504040204" pitchFamily="50" charset="-128"/>
                  <a:ea typeface="メイリオ" panose="020B0604030504040204" pitchFamily="50" charset="-128"/>
                </a:rPr>
                <a:t>15</a:t>
              </a:r>
              <a:r>
                <a:rPr lang="ja-JP" altLang="en-US" sz="1200" dirty="0">
                  <a:latin typeface="メイリオ" panose="020B0604030504040204" pitchFamily="50" charset="-128"/>
                  <a:ea typeface="メイリオ" panose="020B0604030504040204" pitchFamily="50" charset="-128"/>
                </a:rPr>
                <a:t>万</a:t>
              </a:r>
            </a:p>
          </p:txBody>
        </p:sp>
      </p:grpSp>
      <p:sp>
        <p:nvSpPr>
          <p:cNvPr id="28" name="テキスト ボックス 27">
            <a:extLst>
              <a:ext uri="{FF2B5EF4-FFF2-40B4-BE49-F238E27FC236}">
                <a16:creationId xmlns:a16="http://schemas.microsoft.com/office/drawing/2014/main" id="{7F3143F3-C616-C440-9F58-DFBC0DA123B7}"/>
              </a:ext>
            </a:extLst>
          </p:cNvPr>
          <p:cNvSpPr txBox="1"/>
          <p:nvPr/>
        </p:nvSpPr>
        <p:spPr>
          <a:xfrm>
            <a:off x="585437" y="91123"/>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1</a:t>
            </a:r>
            <a:endParaRPr lang="ja-JP" altLang="en-US" sz="8800" dirty="0">
              <a:solidFill>
                <a:srgbClr val="FF33CC"/>
              </a:solidFill>
              <a:latin typeface="+mj-ea"/>
              <a:ea typeface="+mj-ea"/>
            </a:endParaRPr>
          </a:p>
        </p:txBody>
      </p:sp>
      <p:sp>
        <p:nvSpPr>
          <p:cNvPr id="29" name="タイトル 1">
            <a:extLst>
              <a:ext uri="{FF2B5EF4-FFF2-40B4-BE49-F238E27FC236}">
                <a16:creationId xmlns:a16="http://schemas.microsoft.com/office/drawing/2014/main" id="{78E93F6C-00F4-F543-9C86-3512FAF2C5BD}"/>
              </a:ext>
            </a:extLst>
          </p:cNvPr>
          <p:cNvSpPr>
            <a:spLocks noGrp="1"/>
          </p:cNvSpPr>
          <p:nvPr>
            <p:ph type="title"/>
          </p:nvPr>
        </p:nvSpPr>
        <p:spPr/>
        <p:txBody>
          <a:bodyPr>
            <a:normAutofit/>
          </a:bodyPr>
          <a:lstStyle/>
          <a:p>
            <a:r>
              <a:rPr kumimoji="1" lang="ja-JP" altLang="en-US" sz="3600" dirty="0">
                <a:solidFill>
                  <a:srgbClr val="2F5597"/>
                </a:solidFill>
                <a:latin typeface="メイリオ" panose="020B0604030504040204" pitchFamily="50" charset="-128"/>
                <a:ea typeface="メイリオ" panose="020B0604030504040204" pitchFamily="50" charset="-128"/>
              </a:rPr>
              <a:t>バイオ医薬品には</a:t>
            </a:r>
            <a:br>
              <a:rPr kumimoji="1" lang="en-US" altLang="ja-JP" sz="3600" dirty="0">
                <a:solidFill>
                  <a:srgbClr val="2F5597"/>
                </a:solidFill>
                <a:latin typeface="メイリオ" panose="020B0604030504040204" pitchFamily="50" charset="-128"/>
                <a:ea typeface="メイリオ" panose="020B0604030504040204" pitchFamily="50" charset="-128"/>
              </a:rPr>
            </a:br>
            <a:r>
              <a:rPr kumimoji="1" lang="ja-JP" altLang="en-US" sz="3600" dirty="0">
                <a:solidFill>
                  <a:srgbClr val="2F5597"/>
                </a:solidFill>
                <a:latin typeface="メイリオ" panose="020B0604030504040204" pitchFamily="50" charset="-128"/>
                <a:ea typeface="メイリオ" panose="020B0604030504040204" pitchFamily="50" charset="-128"/>
              </a:rPr>
              <a:t>どのような特徴がありますか？</a:t>
            </a:r>
          </a:p>
        </p:txBody>
      </p:sp>
    </p:spTree>
    <p:extLst>
      <p:ext uri="{BB962C8B-B14F-4D97-AF65-F5344CB8AC3E}">
        <p14:creationId xmlns:p14="http://schemas.microsoft.com/office/powerpoint/2010/main" val="146629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6852" y="227966"/>
            <a:ext cx="9206948" cy="1126231"/>
          </a:xfrm>
        </p:spPr>
        <p:txBody>
          <a:bodyPr>
            <a:norm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バイオ医薬品は</a:t>
            </a:r>
            <a:br>
              <a:rPr lang="en-US" altLang="ja-JP"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どのように製造されるのですか？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sp>
        <p:nvSpPr>
          <p:cNvPr id="10" name="コンテンツ プレースホルダー 2">
            <a:extLst>
              <a:ext uri="{FF2B5EF4-FFF2-40B4-BE49-F238E27FC236}">
                <a16:creationId xmlns:a16="http://schemas.microsoft.com/office/drawing/2014/main" id="{90CAFF3A-7EF5-3742-9C41-0B0986FC708A}"/>
              </a:ext>
            </a:extLst>
          </p:cNvPr>
          <p:cNvSpPr txBox="1">
            <a:spLocks/>
          </p:cNvSpPr>
          <p:nvPr/>
        </p:nvSpPr>
        <p:spPr>
          <a:xfrm>
            <a:off x="2822628" y="2449897"/>
            <a:ext cx="8447352" cy="35509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940"/>
              </a:lnSpc>
              <a:buNone/>
            </a:pPr>
            <a:r>
              <a:rPr lang="ja-JP" altLang="en-US" sz="2200" dirty="0">
                <a:latin typeface="メイリオ" panose="020B0604030504040204" pitchFamily="50" charset="-128"/>
                <a:ea typeface="メイリオ" panose="020B0604030504040204" pitchFamily="50" charset="-128"/>
              </a:rPr>
              <a:t>バイオ医薬品の主な製造工程は、①遺伝子組換え技術を用いて目的のタンパク質を作る細胞株を作製する、②細胞を培養し、目的のタンパク質を作る、③抽出・精製する、④製剤化する、という４つのステップからなります。</a:t>
            </a:r>
          </a:p>
          <a:p>
            <a:pPr marL="0" indent="0">
              <a:lnSpc>
                <a:spcPts val="2940"/>
              </a:lnSpc>
              <a:buNone/>
            </a:pPr>
            <a:r>
              <a:rPr lang="ja-JP" altLang="en-US" sz="2200" dirty="0">
                <a:latin typeface="メイリオ" panose="020B0604030504040204" pitchFamily="50" charset="-128"/>
                <a:ea typeface="メイリオ" panose="020B0604030504040204" pitchFamily="50" charset="-128"/>
              </a:rPr>
              <a:t>分子が大きく構造が複雑なバイオ医薬品は、製造工程のわずかな変化によって品質が変わってしまうことがあります。</a:t>
            </a:r>
            <a:r>
              <a:rPr lang="ja-JP" altLang="en-US" sz="2200" b="1" dirty="0">
                <a:latin typeface="メイリオ" panose="020B0604030504040204" pitchFamily="50" charset="-128"/>
                <a:ea typeface="メイリオ" panose="020B0604030504040204" pitchFamily="50" charset="-128"/>
              </a:rPr>
              <a:t>臨床試験で確認された有効性・安全性が確保されるように、厳密な品質管理が行われています。</a:t>
            </a:r>
          </a:p>
        </p:txBody>
      </p:sp>
      <p:pic>
        <p:nvPicPr>
          <p:cNvPr id="12" name="図 11">
            <a:extLst>
              <a:ext uri="{FF2B5EF4-FFF2-40B4-BE49-F238E27FC236}">
                <a16:creationId xmlns:a16="http://schemas.microsoft.com/office/drawing/2014/main" id="{934C8A32-CBDF-AC49-B75E-119F71F87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52" y="3737610"/>
            <a:ext cx="1618023" cy="1851128"/>
          </a:xfrm>
          <a:prstGeom prst="rect">
            <a:avLst/>
          </a:prstGeom>
        </p:spPr>
      </p:pic>
      <p:sp>
        <p:nvSpPr>
          <p:cNvPr id="13" name="角丸四角形吹き出し 12">
            <a:extLst>
              <a:ext uri="{FF2B5EF4-FFF2-40B4-BE49-F238E27FC236}">
                <a16:creationId xmlns:a16="http://schemas.microsoft.com/office/drawing/2014/main" id="{4F77847E-3688-1745-A046-DBCED5BD0F3C}"/>
              </a:ext>
            </a:extLst>
          </p:cNvPr>
          <p:cNvSpPr/>
          <p:nvPr/>
        </p:nvSpPr>
        <p:spPr>
          <a:xfrm>
            <a:off x="2411730" y="1714500"/>
            <a:ext cx="9086850" cy="4046220"/>
          </a:xfrm>
          <a:prstGeom prst="wedgeRoundRectCallout">
            <a:avLst>
              <a:gd name="adj1" fmla="val -56762"/>
              <a:gd name="adj2" fmla="val 23264"/>
              <a:gd name="adj3" fmla="val 16667"/>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16">
            <a:extLst>
              <a:ext uri="{FF2B5EF4-FFF2-40B4-BE49-F238E27FC236}">
                <a16:creationId xmlns:a16="http://schemas.microsoft.com/office/drawing/2014/main" id="{FDDFEE46-4F1C-B143-B267-F15B5B402679}"/>
              </a:ext>
            </a:extLst>
          </p:cNvPr>
          <p:cNvSpPr txBox="1"/>
          <p:nvPr/>
        </p:nvSpPr>
        <p:spPr>
          <a:xfrm>
            <a:off x="585437" y="91123"/>
            <a:ext cx="1396536" cy="1277273"/>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2</a:t>
            </a:r>
            <a:endParaRPr lang="ja-JP" altLang="en-US" sz="8800" dirty="0">
              <a:solidFill>
                <a:srgbClr val="FF33CC"/>
              </a:solidFill>
              <a:latin typeface="+mj-ea"/>
              <a:ea typeface="+mj-ea"/>
            </a:endParaRPr>
          </a:p>
        </p:txBody>
      </p:sp>
      <p:sp>
        <p:nvSpPr>
          <p:cNvPr id="9" name="テキスト ボックス 8">
            <a:extLst>
              <a:ext uri="{FF2B5EF4-FFF2-40B4-BE49-F238E27FC236}">
                <a16:creationId xmlns:a16="http://schemas.microsoft.com/office/drawing/2014/main" id="{0C46D506-DBB8-8C44-9CA3-3A2F30727AAA}"/>
              </a:ext>
            </a:extLst>
          </p:cNvPr>
          <p:cNvSpPr txBox="1"/>
          <p:nvPr/>
        </p:nvSpPr>
        <p:spPr>
          <a:xfrm>
            <a:off x="2822628" y="1542847"/>
            <a:ext cx="829073" cy="1564482"/>
          </a:xfrm>
          <a:prstGeom prst="rect">
            <a:avLst/>
          </a:prstGeom>
          <a:noFill/>
        </p:spPr>
        <p:txBody>
          <a:bodyPr wrap="none" rtlCol="0">
            <a:spAutoFit/>
          </a:bodyPr>
          <a:lstStyle/>
          <a:p>
            <a:pPr>
              <a:lnSpc>
                <a:spcPts val="8800"/>
              </a:lnSpc>
            </a:pPr>
            <a:r>
              <a:rPr lang="en-US" altLang="ja-JP" sz="6000" dirty="0">
                <a:solidFill>
                  <a:srgbClr val="00B0F0"/>
                </a:solidFill>
                <a:latin typeface="+mj-ea"/>
                <a:ea typeface="+mj-ea"/>
              </a:rPr>
              <a:t>A.</a:t>
            </a:r>
            <a:endParaRPr lang="ja-JP" altLang="en-US" sz="6000" dirty="0">
              <a:solidFill>
                <a:srgbClr val="00B0F0"/>
              </a:solidFill>
              <a:latin typeface="+mj-ea"/>
              <a:ea typeface="+mj-ea"/>
            </a:endParaRPr>
          </a:p>
        </p:txBody>
      </p:sp>
    </p:spTree>
    <p:extLst>
      <p:ext uri="{BB962C8B-B14F-4D97-AF65-F5344CB8AC3E}">
        <p14:creationId xmlns:p14="http://schemas.microsoft.com/office/powerpoint/2010/main" val="259154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75363" y="185742"/>
            <a:ext cx="9596230" cy="1126231"/>
          </a:xfrm>
        </p:spPr>
        <p:txBody>
          <a:bodyPr>
            <a:norm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バイオ医薬品は</a:t>
            </a:r>
            <a:br>
              <a:rPr lang="en-US" altLang="ja-JP"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どのように製造されるのですか？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585437" y="1773377"/>
            <a:ext cx="3647152" cy="369332"/>
          </a:xfrm>
          <a:prstGeom prst="rect">
            <a:avLst/>
          </a:prstGeom>
        </p:spPr>
        <p:txBody>
          <a:bodyPr wrap="none">
            <a:spAutoFit/>
          </a:bodyPr>
          <a:lstStyle/>
          <a:p>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バイオ医薬品の主な製造工程</a:t>
            </a:r>
            <a:r>
              <a:rPr lang="en-US" altLang="ja-JP" dirty="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2" r="59233" b="57064"/>
          <a:stretch/>
        </p:blipFill>
        <p:spPr>
          <a:xfrm>
            <a:off x="922632" y="3162115"/>
            <a:ext cx="2426134" cy="2231211"/>
          </a:xfrm>
          <a:prstGeom prst="rect">
            <a:avLst/>
          </a:prstGeom>
        </p:spPr>
      </p:pic>
      <p:sp>
        <p:nvSpPr>
          <p:cNvPr id="7" name="正方形/長方形 6"/>
          <p:cNvSpPr>
            <a:spLocks noChangeAspect="1"/>
          </p:cNvSpPr>
          <p:nvPr/>
        </p:nvSpPr>
        <p:spPr>
          <a:xfrm>
            <a:off x="693246" y="2414829"/>
            <a:ext cx="2884907" cy="830997"/>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①目的のタンパク質の情報が　　</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書かれた遺伝子を大腸菌・</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酵母・動物細胞に導入する</a:t>
            </a:r>
          </a:p>
        </p:txBody>
      </p:sp>
      <p:sp>
        <p:nvSpPr>
          <p:cNvPr id="8" name="正方形/長方形 7"/>
          <p:cNvSpPr>
            <a:spLocks noChangeAspect="1"/>
          </p:cNvSpPr>
          <p:nvPr/>
        </p:nvSpPr>
        <p:spPr>
          <a:xfrm>
            <a:off x="3747755" y="2414829"/>
            <a:ext cx="2234104" cy="584775"/>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②細胞を培養し、目的</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のタンパク質を作る</a:t>
            </a:r>
          </a:p>
        </p:txBody>
      </p:sp>
      <p:sp>
        <p:nvSpPr>
          <p:cNvPr id="9" name="正方形/長方形 8"/>
          <p:cNvSpPr>
            <a:spLocks noChangeAspect="1"/>
          </p:cNvSpPr>
          <p:nvPr/>
        </p:nvSpPr>
        <p:spPr>
          <a:xfrm>
            <a:off x="6495970" y="2414829"/>
            <a:ext cx="2499439" cy="584775"/>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③目的のタンパク質のみ</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を抽出・精製する</a:t>
            </a:r>
          </a:p>
        </p:txBody>
      </p:sp>
      <p:sp>
        <p:nvSpPr>
          <p:cNvPr id="10" name="正方形/長方形 9"/>
          <p:cNvSpPr>
            <a:spLocks noChangeAspect="1"/>
          </p:cNvSpPr>
          <p:nvPr/>
        </p:nvSpPr>
        <p:spPr>
          <a:xfrm>
            <a:off x="9567115" y="2414829"/>
            <a:ext cx="1595131" cy="338554"/>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④製剤化する</a:t>
            </a:r>
          </a:p>
        </p:txBody>
      </p:sp>
      <p:sp>
        <p:nvSpPr>
          <p:cNvPr id="11" name="正方形/長方形 10"/>
          <p:cNvSpPr/>
          <p:nvPr/>
        </p:nvSpPr>
        <p:spPr>
          <a:xfrm>
            <a:off x="6429678" y="5351307"/>
            <a:ext cx="2721935" cy="400110"/>
          </a:xfrm>
          <a:prstGeom prst="rect">
            <a:avLst/>
          </a:prstGeom>
        </p:spPr>
        <p:txBody>
          <a:bodyPr wrap="square">
            <a:spAutoFit/>
          </a:bodyPr>
          <a:lstStyle/>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培養に使用した細胞や組換え遺伝子は　この段階で基準値以下まで除去されます</a:t>
            </a:r>
          </a:p>
        </p:txBody>
      </p:sp>
      <p:sp>
        <p:nvSpPr>
          <p:cNvPr id="13" name="テキスト ボックス 12">
            <a:extLst>
              <a:ext uri="{FF2B5EF4-FFF2-40B4-BE49-F238E27FC236}">
                <a16:creationId xmlns:a16="http://schemas.microsoft.com/office/drawing/2014/main" id="{7B526FAC-873F-F243-99B0-5E655ADCBDA7}"/>
              </a:ext>
            </a:extLst>
          </p:cNvPr>
          <p:cNvSpPr txBox="1"/>
          <p:nvPr/>
        </p:nvSpPr>
        <p:spPr>
          <a:xfrm>
            <a:off x="585437" y="91123"/>
            <a:ext cx="1396536" cy="1277273"/>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2</a:t>
            </a:r>
            <a:endParaRPr lang="ja-JP" altLang="en-US" sz="8800" dirty="0">
              <a:solidFill>
                <a:srgbClr val="FF33CC"/>
              </a:solidFill>
              <a:latin typeface="+mj-ea"/>
              <a:ea typeface="+mj-ea"/>
            </a:endParaRPr>
          </a:p>
        </p:txBody>
      </p:sp>
      <p:pic>
        <p:nvPicPr>
          <p:cNvPr id="14" name="図 13">
            <a:extLst>
              <a:ext uri="{FF2B5EF4-FFF2-40B4-BE49-F238E27FC236}">
                <a16:creationId xmlns:a16="http://schemas.microsoft.com/office/drawing/2014/main" id="{7B4401A1-98F1-9C4B-B3C1-247BC9BC4123}"/>
              </a:ext>
            </a:extLst>
          </p:cNvPr>
          <p:cNvPicPr>
            <a:picLocks noChangeAspect="1"/>
          </p:cNvPicPr>
          <p:nvPr/>
        </p:nvPicPr>
        <p:blipFill rotWithShape="1">
          <a:blip r:embed="rId3">
            <a:extLst>
              <a:ext uri="{28A0092B-C50C-407E-A947-70E740481C1C}">
                <a14:useLocalDpi xmlns:a14="http://schemas.microsoft.com/office/drawing/2010/main" val="0"/>
              </a:ext>
            </a:extLst>
          </a:blip>
          <a:srcRect l="-1525" t="56425" r="60758" b="638"/>
          <a:stretch/>
        </p:blipFill>
        <p:spPr>
          <a:xfrm>
            <a:off x="9151613" y="3245040"/>
            <a:ext cx="2426134" cy="2231368"/>
          </a:xfrm>
          <a:prstGeom prst="rect">
            <a:avLst/>
          </a:prstGeom>
        </p:spPr>
      </p:pic>
      <p:pic>
        <p:nvPicPr>
          <p:cNvPr id="16" name="図 15">
            <a:extLst>
              <a:ext uri="{FF2B5EF4-FFF2-40B4-BE49-F238E27FC236}">
                <a16:creationId xmlns:a16="http://schemas.microsoft.com/office/drawing/2014/main" id="{F392B6A1-148C-DD4F-BA9A-BBE7552C8FA2}"/>
              </a:ext>
            </a:extLst>
          </p:cNvPr>
          <p:cNvPicPr>
            <a:picLocks noChangeAspect="1"/>
          </p:cNvPicPr>
          <p:nvPr/>
        </p:nvPicPr>
        <p:blipFill rotWithShape="1">
          <a:blip r:embed="rId3">
            <a:extLst>
              <a:ext uri="{28A0092B-C50C-407E-A947-70E740481C1C}">
                <a14:useLocalDpi xmlns:a14="http://schemas.microsoft.com/office/drawing/2010/main" val="0"/>
              </a:ext>
            </a:extLst>
          </a:blip>
          <a:srcRect l="58324" t="56425" r="908" b="638"/>
          <a:stretch/>
        </p:blipFill>
        <p:spPr>
          <a:xfrm>
            <a:off x="6445080" y="3245040"/>
            <a:ext cx="2426193" cy="2231368"/>
          </a:xfrm>
          <a:prstGeom prst="rect">
            <a:avLst/>
          </a:prstGeom>
        </p:spPr>
      </p:pic>
      <p:pic>
        <p:nvPicPr>
          <p:cNvPr id="17" name="図 16">
            <a:extLst>
              <a:ext uri="{FF2B5EF4-FFF2-40B4-BE49-F238E27FC236}">
                <a16:creationId xmlns:a16="http://schemas.microsoft.com/office/drawing/2014/main" id="{D10DF415-A135-5741-8477-2A1772A8271A}"/>
              </a:ext>
            </a:extLst>
          </p:cNvPr>
          <p:cNvPicPr>
            <a:picLocks noChangeAspect="1"/>
          </p:cNvPicPr>
          <p:nvPr/>
        </p:nvPicPr>
        <p:blipFill rotWithShape="1">
          <a:blip r:embed="rId3">
            <a:extLst>
              <a:ext uri="{28A0092B-C50C-407E-A947-70E740481C1C}">
                <a14:useLocalDpi xmlns:a14="http://schemas.microsoft.com/office/drawing/2010/main" val="0"/>
              </a:ext>
            </a:extLst>
          </a:blip>
          <a:srcRect l="57832" t="2" r="1401" b="57064"/>
          <a:stretch/>
        </p:blipFill>
        <p:spPr>
          <a:xfrm>
            <a:off x="3651740" y="3078892"/>
            <a:ext cx="2426134" cy="2231211"/>
          </a:xfrm>
          <a:prstGeom prst="rect">
            <a:avLst/>
          </a:prstGeom>
        </p:spPr>
      </p:pic>
      <p:sp>
        <p:nvSpPr>
          <p:cNvPr id="20" name="右矢印 19">
            <a:extLst>
              <a:ext uri="{FF2B5EF4-FFF2-40B4-BE49-F238E27FC236}">
                <a16:creationId xmlns:a16="http://schemas.microsoft.com/office/drawing/2014/main" id="{80FEA710-9A73-1F46-88AD-E56D32D52263}"/>
              </a:ext>
            </a:extLst>
          </p:cNvPr>
          <p:cNvSpPr/>
          <p:nvPr/>
        </p:nvSpPr>
        <p:spPr>
          <a:xfrm>
            <a:off x="3348766" y="4194497"/>
            <a:ext cx="398989" cy="33178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a:extLst>
              <a:ext uri="{FF2B5EF4-FFF2-40B4-BE49-F238E27FC236}">
                <a16:creationId xmlns:a16="http://schemas.microsoft.com/office/drawing/2014/main" id="{2C5A261F-B080-3D48-96CD-17EF9177F1F5}"/>
              </a:ext>
            </a:extLst>
          </p:cNvPr>
          <p:cNvSpPr/>
          <p:nvPr/>
        </p:nvSpPr>
        <p:spPr>
          <a:xfrm>
            <a:off x="6080536" y="4194497"/>
            <a:ext cx="398989" cy="33178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a:extLst>
              <a:ext uri="{FF2B5EF4-FFF2-40B4-BE49-F238E27FC236}">
                <a16:creationId xmlns:a16="http://schemas.microsoft.com/office/drawing/2014/main" id="{58C54038-41DF-894C-B6B8-A122FC0FFC8F}"/>
              </a:ext>
            </a:extLst>
          </p:cNvPr>
          <p:cNvSpPr/>
          <p:nvPr/>
        </p:nvSpPr>
        <p:spPr>
          <a:xfrm>
            <a:off x="8869456" y="4194497"/>
            <a:ext cx="398989" cy="331783"/>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155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48850" y="1877920"/>
            <a:ext cx="10411877" cy="2185214"/>
          </a:xfrm>
          <a:prstGeom prst="rect">
            <a:avLst/>
          </a:prstGeom>
        </p:spPr>
        <p:txBody>
          <a:bodyPr wrap="square">
            <a:spAutoFit/>
          </a:bodyPr>
          <a:lstStyle/>
          <a:p>
            <a:pPr>
              <a:spcBef>
                <a:spcPts val="600"/>
              </a:spcBef>
            </a:pPr>
            <a:r>
              <a:rPr lang="ja-JP" altLang="en-US" dirty="0">
                <a:latin typeface="メイリオ" panose="020B0604030504040204" pitchFamily="50" charset="-128"/>
                <a:ea typeface="メイリオ" panose="020B0604030504040204" pitchFamily="50" charset="-128"/>
              </a:rPr>
              <a:t>タンパク質は、アミノ酸がつながった形をしています。</a:t>
            </a:r>
            <a:r>
              <a:rPr lang="ja-JP" altLang="en-US" b="1" dirty="0">
                <a:latin typeface="メイリオ" panose="020B0604030504040204" pitchFamily="50" charset="-128"/>
                <a:ea typeface="メイリオ" panose="020B0604030504040204" pitchFamily="50" charset="-128"/>
              </a:rPr>
              <a:t>化学合成により、アミノ酸をある程度の数まではつなげることができますが、限界があります。</a:t>
            </a:r>
            <a:r>
              <a:rPr lang="ja-JP" altLang="en-US" dirty="0">
                <a:latin typeface="メイリオ" panose="020B0604030504040204" pitchFamily="50" charset="-128"/>
                <a:ea typeface="メイリオ" panose="020B0604030504040204" pitchFamily="50" charset="-128"/>
              </a:rPr>
              <a:t>バイオ医薬品は、小さいものでも</a:t>
            </a:r>
            <a:r>
              <a:rPr lang="en-US" altLang="ja-JP" dirty="0">
                <a:latin typeface="メイリオ" panose="020B0604030504040204" pitchFamily="50" charset="-128"/>
                <a:ea typeface="メイリオ" panose="020B0604030504040204" pitchFamily="50" charset="-128"/>
              </a:rPr>
              <a:t>30 </a:t>
            </a:r>
            <a:r>
              <a:rPr lang="ja-JP" altLang="en-US" dirty="0">
                <a:latin typeface="メイリオ" panose="020B0604030504040204" pitchFamily="50" charset="-128"/>
                <a:ea typeface="メイリオ" panose="020B0604030504040204" pitchFamily="50" charset="-128"/>
              </a:rPr>
              <a:t>個程度、大きいものでは</a:t>
            </a:r>
            <a:r>
              <a:rPr lang="en-US" altLang="ja-JP" dirty="0">
                <a:latin typeface="メイリオ" panose="020B0604030504040204" pitchFamily="50" charset="-128"/>
                <a:ea typeface="メイリオ" panose="020B0604030504040204" pitchFamily="50" charset="-128"/>
              </a:rPr>
              <a:t>2000 </a:t>
            </a:r>
            <a:r>
              <a:rPr lang="ja-JP" altLang="en-US" dirty="0">
                <a:latin typeface="メイリオ" panose="020B0604030504040204" pitchFamily="50" charset="-128"/>
                <a:ea typeface="メイリオ" panose="020B0604030504040204" pitchFamily="50" charset="-128"/>
              </a:rPr>
              <a:t>個以上、アミノ酸がつながっていますので、化学合成は困難です。</a:t>
            </a:r>
          </a:p>
          <a:p>
            <a:pPr>
              <a:spcBef>
                <a:spcPts val="600"/>
              </a:spcBef>
            </a:pPr>
            <a:r>
              <a:rPr lang="ja-JP" altLang="en-US" dirty="0">
                <a:latin typeface="メイリオ" panose="020B0604030504040204" pitchFamily="50" charset="-128"/>
                <a:ea typeface="メイリオ" panose="020B0604030504040204" pitchFamily="50" charset="-128"/>
              </a:rPr>
              <a:t>一方、</a:t>
            </a:r>
            <a:r>
              <a:rPr lang="ja-JP" altLang="en-US" b="1" dirty="0">
                <a:latin typeface="メイリオ" panose="020B0604030504040204" pitchFamily="50" charset="-128"/>
                <a:ea typeface="メイリオ" panose="020B0604030504040204" pitchFamily="50" charset="-128"/>
              </a:rPr>
              <a:t>ヒトやその他の生物を構成する「細胞」は、タンパク質を作る力を持っていて、多数のアミノ酸をつなげることができます。</a:t>
            </a:r>
          </a:p>
          <a:p>
            <a:pPr>
              <a:spcBef>
                <a:spcPts val="600"/>
              </a:spcBef>
            </a:pPr>
            <a:r>
              <a:rPr lang="ja-JP" altLang="en-US" dirty="0">
                <a:latin typeface="メイリオ" panose="020B0604030504040204" pitchFamily="50" charset="-128"/>
                <a:ea typeface="メイリオ" panose="020B0604030504040204" pitchFamily="50" charset="-128"/>
              </a:rPr>
              <a:t>作りたいタンパク質の情報が書かれた「遺伝子」を「細胞」に導入し、細胞の力を利用して人工的にタンパク質を作って医薬品にしたものがバイオ医薬品です。</a:t>
            </a:r>
          </a:p>
        </p:txBody>
      </p:sp>
      <p:sp>
        <p:nvSpPr>
          <p:cNvPr id="9" name="正方形/長方形 8"/>
          <p:cNvSpPr/>
          <p:nvPr/>
        </p:nvSpPr>
        <p:spPr>
          <a:xfrm>
            <a:off x="1544172" y="4519461"/>
            <a:ext cx="3726826" cy="369332"/>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例：インスリンのアミノ酸配列</a:t>
            </a:r>
          </a:p>
        </p:txBody>
      </p:sp>
      <p:sp>
        <p:nvSpPr>
          <p:cNvPr id="10" name="正方形/長方形 9"/>
          <p:cNvSpPr/>
          <p:nvPr/>
        </p:nvSpPr>
        <p:spPr>
          <a:xfrm>
            <a:off x="5420604" y="4519461"/>
            <a:ext cx="617183" cy="307777"/>
          </a:xfrm>
          <a:prstGeom prst="rect">
            <a:avLst/>
          </a:prstGeom>
        </p:spPr>
        <p:txBody>
          <a:bodyPr wrap="square">
            <a:spAutoFit/>
          </a:bodyPr>
          <a:lstStyle/>
          <a:p>
            <a:r>
              <a:rPr lang="en-US" altLang="ja-JP" sz="1400" dirty="0">
                <a:latin typeface="メイリオ" panose="020B0604030504040204" pitchFamily="50" charset="-128"/>
                <a:ea typeface="メイリオ" panose="020B0604030504040204" pitchFamily="50" charset="-128"/>
              </a:rPr>
              <a:t>A</a:t>
            </a:r>
            <a:r>
              <a:rPr lang="ja-JP" altLang="en-US" sz="1400" dirty="0">
                <a:latin typeface="メイリオ" panose="020B0604030504040204" pitchFamily="50" charset="-128"/>
                <a:ea typeface="メイリオ" panose="020B0604030504040204" pitchFamily="50" charset="-128"/>
              </a:rPr>
              <a:t>鎖</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319" y="4111189"/>
            <a:ext cx="4698427" cy="2390636"/>
          </a:xfrm>
          <a:prstGeom prst="rect">
            <a:avLst/>
          </a:prstGeom>
        </p:spPr>
      </p:pic>
      <p:sp>
        <p:nvSpPr>
          <p:cNvPr id="13" name="正方形/長方形 12"/>
          <p:cNvSpPr/>
          <p:nvPr/>
        </p:nvSpPr>
        <p:spPr>
          <a:xfrm>
            <a:off x="5420604" y="5506424"/>
            <a:ext cx="617182" cy="307777"/>
          </a:xfrm>
          <a:prstGeom prst="rect">
            <a:avLst/>
          </a:prstGeom>
        </p:spPr>
        <p:txBody>
          <a:bodyPr wrap="square">
            <a:spAutoFit/>
          </a:bodyPr>
          <a:lstStyle/>
          <a:p>
            <a:r>
              <a:rPr lang="en-US" altLang="ja-JP" sz="1400" dirty="0">
                <a:latin typeface="メイリオ" panose="020B0604030504040204" pitchFamily="50" charset="-128"/>
                <a:ea typeface="メイリオ" panose="020B0604030504040204" pitchFamily="50" charset="-128"/>
              </a:rPr>
              <a:t>B</a:t>
            </a:r>
            <a:r>
              <a:rPr lang="ja-JP" altLang="en-US" sz="1400" dirty="0">
                <a:latin typeface="メイリオ" panose="020B0604030504040204" pitchFamily="50" charset="-128"/>
                <a:ea typeface="メイリオ" panose="020B0604030504040204" pitchFamily="50" charset="-128"/>
              </a:rPr>
              <a:t>鎖</a:t>
            </a:r>
          </a:p>
        </p:txBody>
      </p:sp>
      <p:sp>
        <p:nvSpPr>
          <p:cNvPr id="14" name="正方形/長方形 13"/>
          <p:cNvSpPr/>
          <p:nvPr/>
        </p:nvSpPr>
        <p:spPr>
          <a:xfrm>
            <a:off x="982980" y="1490636"/>
            <a:ext cx="5746634" cy="400110"/>
          </a:xfrm>
          <a:prstGeom prst="rect">
            <a:avLst/>
          </a:prstGeom>
        </p:spPr>
        <p:txBody>
          <a:bodyPr wrap="square">
            <a:spAutoFit/>
          </a:bodyPr>
          <a:lstStyle/>
          <a:p>
            <a:r>
              <a:rPr lang="ja-JP" altLang="en-US" sz="2000" dirty="0">
                <a:solidFill>
                  <a:srgbClr val="00B0F0"/>
                </a:solidFill>
                <a:latin typeface="メイリオ" panose="020B0604030504040204" pitchFamily="50" charset="-128"/>
                <a:ea typeface="メイリオ" panose="020B0604030504040204" pitchFamily="50" charset="-128"/>
              </a:rPr>
              <a:t>バイオ医薬品はなぜ細胞を使って作るの？</a:t>
            </a:r>
          </a:p>
        </p:txBody>
      </p:sp>
      <p:sp>
        <p:nvSpPr>
          <p:cNvPr id="15" name="テキスト ボックス 14">
            <a:extLst>
              <a:ext uri="{FF2B5EF4-FFF2-40B4-BE49-F238E27FC236}">
                <a16:creationId xmlns:a16="http://schemas.microsoft.com/office/drawing/2014/main" id="{83AAD860-EB68-C348-A1FA-C0217C2A142C}"/>
              </a:ext>
            </a:extLst>
          </p:cNvPr>
          <p:cNvSpPr txBox="1"/>
          <p:nvPr/>
        </p:nvSpPr>
        <p:spPr>
          <a:xfrm>
            <a:off x="585437" y="91123"/>
            <a:ext cx="1396536" cy="1277273"/>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2</a:t>
            </a:r>
            <a:endParaRPr lang="ja-JP" altLang="en-US" sz="8800" dirty="0">
              <a:solidFill>
                <a:srgbClr val="FF33CC"/>
              </a:solidFill>
              <a:latin typeface="+mj-ea"/>
              <a:ea typeface="+mj-ea"/>
            </a:endParaRPr>
          </a:p>
        </p:txBody>
      </p:sp>
      <p:sp>
        <p:nvSpPr>
          <p:cNvPr id="17" name="タイトル 1">
            <a:extLst>
              <a:ext uri="{FF2B5EF4-FFF2-40B4-BE49-F238E27FC236}">
                <a16:creationId xmlns:a16="http://schemas.microsoft.com/office/drawing/2014/main" id="{DB8A7125-C271-314D-A2D4-E04C1103F7B4}"/>
              </a:ext>
            </a:extLst>
          </p:cNvPr>
          <p:cNvSpPr>
            <a:spLocks noGrp="1"/>
          </p:cNvSpPr>
          <p:nvPr>
            <p:ph type="title"/>
          </p:nvPr>
        </p:nvSpPr>
        <p:spPr/>
        <p:txBody>
          <a:bodyPr>
            <a:no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バイオ医薬品は</a:t>
            </a:r>
            <a:br>
              <a:rPr lang="en-US" altLang="ja-JP"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どのように製造されるのですか？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3290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6967" y="214862"/>
            <a:ext cx="9520475" cy="1126231"/>
          </a:xfrm>
        </p:spPr>
        <p:txBody>
          <a:bodyPr>
            <a:noAutofit/>
          </a:bodyPr>
          <a:lstStyle/>
          <a:p>
            <a:r>
              <a:rPr lang="ja-JP" altLang="en-US" sz="3400" dirty="0">
                <a:solidFill>
                  <a:srgbClr val="2F5597"/>
                </a:solidFill>
                <a:latin typeface="メイリオ" panose="020B0604030504040204" pitchFamily="50" charset="-128"/>
                <a:ea typeface="メイリオ" panose="020B0604030504040204" pitchFamily="50" charset="-128"/>
              </a:rPr>
              <a:t>バイオ医薬品を自己注射することになりました。</a:t>
            </a:r>
            <a:br>
              <a:rPr lang="en-US" altLang="ja-JP" sz="3400" dirty="0">
                <a:solidFill>
                  <a:srgbClr val="2F5597"/>
                </a:solidFill>
                <a:latin typeface="メイリオ" panose="020B0604030504040204" pitchFamily="50" charset="-128"/>
                <a:ea typeface="メイリオ" panose="020B0604030504040204" pitchFamily="50" charset="-128"/>
              </a:rPr>
            </a:br>
            <a:r>
              <a:rPr lang="ja-JP" altLang="en-US" sz="3400" dirty="0">
                <a:solidFill>
                  <a:srgbClr val="2F5597"/>
                </a:solidFill>
                <a:latin typeface="メイリオ" panose="020B0604030504040204" pitchFamily="50" charset="-128"/>
                <a:ea typeface="メイリオ" panose="020B0604030504040204" pitchFamily="50" charset="-128"/>
              </a:rPr>
              <a:t>どのようなことに注意したらいいですか？</a:t>
            </a:r>
          </a:p>
        </p:txBody>
      </p:sp>
      <p:sp>
        <p:nvSpPr>
          <p:cNvPr id="27" name="コンテンツ プレースホルダー 2"/>
          <p:cNvSpPr>
            <a:spLocks noGrp="1"/>
          </p:cNvSpPr>
          <p:nvPr>
            <p:ph idx="4294967295"/>
          </p:nvPr>
        </p:nvSpPr>
        <p:spPr>
          <a:xfrm>
            <a:off x="2822627" y="2488309"/>
            <a:ext cx="8520875" cy="3678362"/>
          </a:xfrm>
        </p:spPr>
        <p:txBody>
          <a:bodyPr>
            <a:noAutofit/>
          </a:bodyPr>
          <a:lstStyle/>
          <a:p>
            <a:pPr marL="0" indent="0">
              <a:lnSpc>
                <a:spcPct val="100000"/>
              </a:lnSpc>
              <a:buNone/>
            </a:pPr>
            <a:r>
              <a:rPr lang="ja-JP" altLang="en-US" sz="2200" dirty="0">
                <a:latin typeface="メイリオ" panose="020B0604030504040204" pitchFamily="50" charset="-128"/>
                <a:ea typeface="メイリオ" panose="020B0604030504040204" pitchFamily="50" charset="-128"/>
              </a:rPr>
              <a:t>バイオ医薬品の種類や患者さんの病状によっては、医師の指示のもと、</a:t>
            </a:r>
            <a:r>
              <a:rPr lang="ja-JP" altLang="en-US" sz="2200" b="1" dirty="0">
                <a:latin typeface="メイリオ" panose="020B0604030504040204" pitchFamily="50" charset="-128"/>
                <a:ea typeface="メイリオ" panose="020B0604030504040204" pitchFamily="50" charset="-128"/>
              </a:rPr>
              <a:t>患者さんご自身やご家族の方が注射</a:t>
            </a:r>
            <a:r>
              <a:rPr lang="en-US" altLang="ja-JP" sz="2200" b="1" dirty="0">
                <a:latin typeface="メイリオ" panose="020B0604030504040204" pitchFamily="50" charset="-128"/>
                <a:ea typeface="メイリオ" panose="020B0604030504040204" pitchFamily="50" charset="-128"/>
              </a:rPr>
              <a:t>(</a:t>
            </a:r>
            <a:r>
              <a:rPr lang="ja-JP" altLang="en-US" sz="2200" b="1" dirty="0">
                <a:latin typeface="メイリオ" panose="020B0604030504040204" pitchFamily="50" charset="-128"/>
                <a:ea typeface="メイリオ" panose="020B0604030504040204" pitchFamily="50" charset="-128"/>
              </a:rPr>
              <a:t>自己注射</a:t>
            </a:r>
            <a:r>
              <a:rPr lang="en-US" altLang="ja-JP" sz="2200" b="1" dirty="0">
                <a:latin typeface="メイリオ" panose="020B0604030504040204" pitchFamily="50" charset="-128"/>
                <a:ea typeface="メイリオ" panose="020B0604030504040204" pitchFamily="50" charset="-128"/>
              </a:rPr>
              <a:t>)</a:t>
            </a:r>
            <a:r>
              <a:rPr lang="ja-JP" altLang="en-US" sz="2200" b="1" dirty="0">
                <a:latin typeface="メイリオ" panose="020B0604030504040204" pitchFamily="50" charset="-128"/>
                <a:ea typeface="メイリオ" panose="020B0604030504040204" pitchFamily="50" charset="-128"/>
              </a:rPr>
              <a:t>できるものがあります</a:t>
            </a:r>
            <a:r>
              <a:rPr lang="ja-JP" altLang="en-US" sz="2200" dirty="0">
                <a:latin typeface="メイリオ" panose="020B0604030504040204" pitchFamily="50" charset="-128"/>
                <a:ea typeface="メイリオ" panose="020B0604030504040204" pitchFamily="50" charset="-128"/>
              </a:rPr>
              <a:t>。</a:t>
            </a:r>
          </a:p>
          <a:p>
            <a:pPr marL="0" indent="0">
              <a:lnSpc>
                <a:spcPct val="100000"/>
              </a:lnSpc>
              <a:buNone/>
            </a:pPr>
            <a:r>
              <a:rPr lang="ja-JP" altLang="en-US" sz="2200" b="1" dirty="0">
                <a:solidFill>
                  <a:srgbClr val="FF0000"/>
                </a:solidFill>
                <a:latin typeface="メイリオ" panose="020B0604030504040204" pitchFamily="50" charset="-128"/>
                <a:ea typeface="メイリオ" panose="020B0604030504040204" pitchFamily="50" charset="-128"/>
              </a:rPr>
              <a:t>薬剤の管理や投与は患者さんご自身やご家族の方が行う</a:t>
            </a:r>
            <a:r>
              <a:rPr lang="ja-JP" altLang="en-US" sz="2200" dirty="0">
                <a:latin typeface="メイリオ" panose="020B0604030504040204" pitchFamily="50" charset="-128"/>
                <a:ea typeface="メイリオ" panose="020B0604030504040204" pitchFamily="50" charset="-128"/>
              </a:rPr>
              <a:t>ことになりますが、</a:t>
            </a:r>
            <a:r>
              <a:rPr lang="ja-JP" altLang="en-US" sz="2200" b="1" dirty="0">
                <a:solidFill>
                  <a:schemeClr val="accent1"/>
                </a:solidFill>
                <a:latin typeface="メイリオ" panose="020B0604030504040204" pitchFamily="50" charset="-128"/>
                <a:ea typeface="メイリオ" panose="020B0604030504040204" pitchFamily="50" charset="-128"/>
              </a:rPr>
              <a:t>通院などによる日常生活への影響は小さくなる</a:t>
            </a:r>
            <a:r>
              <a:rPr lang="ja-JP" altLang="en-US" sz="2200" dirty="0">
                <a:latin typeface="メイリオ" panose="020B0604030504040204" pitchFamily="50" charset="-128"/>
                <a:ea typeface="メイリオ" panose="020B0604030504040204" pitchFamily="50" charset="-128"/>
              </a:rPr>
              <a:t>メリットがあります。</a:t>
            </a:r>
          </a:p>
          <a:p>
            <a:pPr marL="0" indent="0">
              <a:lnSpc>
                <a:spcPct val="100000"/>
              </a:lnSpc>
              <a:buNone/>
            </a:pPr>
            <a:r>
              <a:rPr lang="ja-JP" altLang="en-US" sz="2200" dirty="0">
                <a:latin typeface="メイリオ" panose="020B0604030504040204" pitchFamily="50" charset="-128"/>
                <a:ea typeface="メイリオ" panose="020B0604030504040204" pitchFamily="50" charset="-128"/>
              </a:rPr>
              <a:t>特に次の点に注意し、不安なことがあれば医師や薬剤師、看護師に相談するようにしましょう。</a:t>
            </a:r>
          </a:p>
        </p:txBody>
      </p:sp>
      <p:sp>
        <p:nvSpPr>
          <p:cNvPr id="9" name="テキスト ボックス 8">
            <a:extLst>
              <a:ext uri="{FF2B5EF4-FFF2-40B4-BE49-F238E27FC236}">
                <a16:creationId xmlns:a16="http://schemas.microsoft.com/office/drawing/2014/main" id="{299E086A-E241-524F-B8F6-FFA85DA31E1C}"/>
              </a:ext>
            </a:extLst>
          </p:cNvPr>
          <p:cNvSpPr txBox="1"/>
          <p:nvPr/>
        </p:nvSpPr>
        <p:spPr>
          <a:xfrm>
            <a:off x="585437" y="91123"/>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3</a:t>
            </a:r>
            <a:endParaRPr lang="ja-JP" altLang="en-US" sz="8800" dirty="0">
              <a:solidFill>
                <a:srgbClr val="FF33CC"/>
              </a:solidFill>
              <a:latin typeface="+mj-ea"/>
              <a:ea typeface="+mj-ea"/>
            </a:endParaRPr>
          </a:p>
        </p:txBody>
      </p:sp>
      <p:pic>
        <p:nvPicPr>
          <p:cNvPr id="11" name="図 10">
            <a:extLst>
              <a:ext uri="{FF2B5EF4-FFF2-40B4-BE49-F238E27FC236}">
                <a16:creationId xmlns:a16="http://schemas.microsoft.com/office/drawing/2014/main" id="{4F48EC4C-DCB0-254A-BB1A-AD7ACAE04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52" y="3737610"/>
            <a:ext cx="1618023" cy="1851128"/>
          </a:xfrm>
          <a:prstGeom prst="rect">
            <a:avLst/>
          </a:prstGeom>
        </p:spPr>
      </p:pic>
      <p:sp>
        <p:nvSpPr>
          <p:cNvPr id="12" name="角丸四角形吹き出し 11">
            <a:extLst>
              <a:ext uri="{FF2B5EF4-FFF2-40B4-BE49-F238E27FC236}">
                <a16:creationId xmlns:a16="http://schemas.microsoft.com/office/drawing/2014/main" id="{37DB295A-907E-A944-953B-82EAF3905477}"/>
              </a:ext>
            </a:extLst>
          </p:cNvPr>
          <p:cNvSpPr/>
          <p:nvPr/>
        </p:nvSpPr>
        <p:spPr>
          <a:xfrm>
            <a:off x="2411730" y="1714500"/>
            <a:ext cx="9086850" cy="4229100"/>
          </a:xfrm>
          <a:prstGeom prst="wedgeRoundRectCallout">
            <a:avLst>
              <a:gd name="adj1" fmla="val -56762"/>
              <a:gd name="adj2" fmla="val 23264"/>
              <a:gd name="adj3" fmla="val 16667"/>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863775C1-DC61-A047-BE91-FC393BB8B7F7}"/>
              </a:ext>
            </a:extLst>
          </p:cNvPr>
          <p:cNvSpPr txBox="1"/>
          <p:nvPr/>
        </p:nvSpPr>
        <p:spPr>
          <a:xfrm>
            <a:off x="2822628" y="1542847"/>
            <a:ext cx="829073" cy="1564482"/>
          </a:xfrm>
          <a:prstGeom prst="rect">
            <a:avLst/>
          </a:prstGeom>
          <a:noFill/>
        </p:spPr>
        <p:txBody>
          <a:bodyPr wrap="none" rtlCol="0">
            <a:spAutoFit/>
          </a:bodyPr>
          <a:lstStyle/>
          <a:p>
            <a:pPr>
              <a:lnSpc>
                <a:spcPts val="8800"/>
              </a:lnSpc>
            </a:pPr>
            <a:r>
              <a:rPr lang="en-US" altLang="ja-JP" sz="6000" dirty="0">
                <a:solidFill>
                  <a:srgbClr val="00B0F0"/>
                </a:solidFill>
                <a:latin typeface="+mj-ea"/>
                <a:ea typeface="+mj-ea"/>
              </a:rPr>
              <a:t>A.</a:t>
            </a:r>
            <a:endParaRPr lang="ja-JP" altLang="en-US" sz="6000" dirty="0">
              <a:solidFill>
                <a:srgbClr val="00B0F0"/>
              </a:solidFill>
              <a:latin typeface="+mj-ea"/>
              <a:ea typeface="+mj-ea"/>
            </a:endParaRPr>
          </a:p>
        </p:txBody>
      </p:sp>
    </p:spTree>
    <p:extLst>
      <p:ext uri="{BB962C8B-B14F-4D97-AF65-F5344CB8AC3E}">
        <p14:creationId xmlns:p14="http://schemas.microsoft.com/office/powerpoint/2010/main" val="417101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465" y="5577897"/>
            <a:ext cx="856434" cy="1231124"/>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593555405"/>
              </p:ext>
            </p:extLst>
          </p:nvPr>
        </p:nvGraphicFramePr>
        <p:xfrm>
          <a:off x="585437" y="1508009"/>
          <a:ext cx="10977567" cy="3901440"/>
        </p:xfrm>
        <a:graphic>
          <a:graphicData uri="http://schemas.openxmlformats.org/drawingml/2006/table">
            <a:tbl>
              <a:tblPr firstRow="1" bandRow="1">
                <a:tableStyleId>{FABFCF23-3B69-468F-B69F-88F6DE6A72F2}</a:tableStyleId>
              </a:tblPr>
              <a:tblGrid>
                <a:gridCol w="4576767">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0">
                <a:tc>
                  <a:txBody>
                    <a:bodyPr/>
                    <a:lstStyle/>
                    <a:p>
                      <a:pPr algn="ctr"/>
                      <a:r>
                        <a:rPr kumimoji="1" lang="ja-JP" altLang="en-US" sz="1600" dirty="0">
                          <a:latin typeface="メイリオ" panose="020B0604030504040204" pitchFamily="50" charset="-128"/>
                          <a:ea typeface="メイリオ" panose="020B0604030504040204" pitchFamily="50" charset="-128"/>
                        </a:rPr>
                        <a:t>ポイント</a:t>
                      </a:r>
                    </a:p>
                  </a:txBody>
                  <a:tcPr/>
                </a:tc>
                <a:tc>
                  <a:txBody>
                    <a:bodyPr/>
                    <a:lstStyle/>
                    <a:p>
                      <a:pPr algn="ctr"/>
                      <a:r>
                        <a:rPr kumimoji="1" lang="ja-JP" altLang="en-US" sz="1600" dirty="0">
                          <a:latin typeface="メイリオ" panose="020B0604030504040204" pitchFamily="50" charset="-128"/>
                          <a:ea typeface="メイリオ" panose="020B0604030504040204" pitchFamily="50" charset="-128"/>
                        </a:rPr>
                        <a:t>注意点</a:t>
                      </a:r>
                    </a:p>
                  </a:txBody>
                  <a:tcPr/>
                </a:tc>
                <a:extLst>
                  <a:ext uri="{0D108BD9-81ED-4DB2-BD59-A6C34878D82A}">
                    <a16:rowId xmlns:a16="http://schemas.microsoft.com/office/drawing/2014/main" val="10000"/>
                  </a:ext>
                </a:extLst>
              </a:tr>
              <a:tr h="370840">
                <a:tc>
                  <a:txBody>
                    <a:bodyPr/>
                    <a:lstStyle/>
                    <a:p>
                      <a:r>
                        <a:rPr kumimoji="1" lang="ja-JP" altLang="en-US" sz="1800" u="none" strike="noStrike" kern="1200" baseline="0" dirty="0">
                          <a:latin typeface="メイリオ" panose="020B0604030504040204" pitchFamily="50" charset="-128"/>
                          <a:ea typeface="メイリオ" panose="020B0604030504040204" pitchFamily="50" charset="-128"/>
                        </a:rPr>
                        <a:t>・熱や光に不安定なので</a:t>
                      </a:r>
                      <a:endParaRPr kumimoji="1" lang="en-US" altLang="ja-JP" sz="1800" u="none" strike="noStrike" kern="1200" baseline="0" dirty="0">
                        <a:latin typeface="メイリオ" panose="020B0604030504040204" pitchFamily="50" charset="-128"/>
                        <a:ea typeface="メイリオ" panose="020B0604030504040204" pitchFamily="50" charset="-128"/>
                      </a:endParaRPr>
                    </a:p>
                    <a:p>
                      <a:r>
                        <a:rPr kumimoji="1" lang="ja-JP" altLang="en-US" sz="1800" b="1" u="none" strike="noStrike" kern="1200" baseline="0" dirty="0">
                          <a:solidFill>
                            <a:srgbClr val="FF0000"/>
                          </a:solidFill>
                          <a:latin typeface="メイリオ" panose="020B0604030504040204" pitchFamily="50" charset="-128"/>
                          <a:ea typeface="メイリオ" panose="020B0604030504040204" pitchFamily="50" charset="-128"/>
                        </a:rPr>
                        <a:t>決められた条件で保管</a:t>
                      </a:r>
                      <a:r>
                        <a:rPr kumimoji="1" lang="ja-JP" altLang="en-US" sz="1800" u="none" strike="noStrike" kern="1200" baseline="0" dirty="0">
                          <a:latin typeface="メイリオ" panose="020B0604030504040204" pitchFamily="50" charset="-128"/>
                          <a:ea typeface="メイリオ" panose="020B0604030504040204" pitchFamily="50" charset="-128"/>
                        </a:rPr>
                        <a:t>してください</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pPr marL="271463" indent="-271463"/>
                      <a:r>
                        <a:rPr kumimoji="1" lang="ja-JP" altLang="en-US" sz="1800" u="none" strike="noStrike" kern="1200" baseline="0" dirty="0">
                          <a:latin typeface="メイリオ" panose="020B0604030504040204" pitchFamily="50" charset="-128"/>
                          <a:ea typeface="メイリオ" panose="020B0604030504040204" pitchFamily="50" charset="-128"/>
                        </a:rPr>
                        <a:t>・決められた条件以外では</a:t>
                      </a:r>
                      <a:r>
                        <a:rPr kumimoji="1" lang="ja-JP" altLang="en-US" sz="1800" b="1" u="none" strike="noStrike" kern="1200" baseline="0" dirty="0">
                          <a:latin typeface="メイリオ" panose="020B0604030504040204" pitchFamily="50" charset="-128"/>
                          <a:ea typeface="メイリオ" panose="020B0604030504040204" pitchFamily="50" charset="-128"/>
                        </a:rPr>
                        <a:t>品質が低下</a:t>
                      </a:r>
                      <a:r>
                        <a:rPr kumimoji="1" lang="ja-JP" altLang="en-US" sz="1800" u="none" strike="noStrike" kern="1200" baseline="0" dirty="0">
                          <a:latin typeface="メイリオ" panose="020B0604030504040204" pitchFamily="50" charset="-128"/>
                          <a:ea typeface="メイリオ" panose="020B0604030504040204" pitchFamily="50" charset="-128"/>
                        </a:rPr>
                        <a:t>し、</a:t>
                      </a:r>
                      <a:r>
                        <a:rPr kumimoji="1" lang="ja-JP" altLang="en-US" sz="1800" b="1" u="none" strike="noStrike" kern="1200" baseline="0" dirty="0">
                          <a:latin typeface="メイリオ" panose="020B0604030504040204" pitchFamily="50" charset="-128"/>
                          <a:ea typeface="メイリオ" panose="020B0604030504040204" pitchFamily="50" charset="-128"/>
                        </a:rPr>
                        <a:t>有効性や安全性に影響</a:t>
                      </a:r>
                      <a:r>
                        <a:rPr kumimoji="1" lang="ja-JP" altLang="en-US" sz="1800" u="none" strike="noStrike" kern="1200" baseline="0" dirty="0">
                          <a:latin typeface="メイリオ" panose="020B0604030504040204" pitchFamily="50" charset="-128"/>
                          <a:ea typeface="メイリオ" panose="020B0604030504040204" pitchFamily="50" charset="-128"/>
                        </a:rPr>
                        <a:t>することがあります</a:t>
                      </a:r>
                    </a:p>
                    <a:p>
                      <a:pPr marL="271463" indent="-271463"/>
                      <a:r>
                        <a:rPr kumimoji="1" lang="ja-JP" altLang="en-US" sz="1800" u="none" strike="noStrike" kern="1200" baseline="0" dirty="0">
                          <a:latin typeface="メイリオ" panose="020B0604030504040204" pitchFamily="50" charset="-128"/>
                          <a:ea typeface="メイリオ" panose="020B0604030504040204" pitchFamily="50" charset="-128"/>
                        </a:rPr>
                        <a:t>・薬液の変色など不具合がみられる場合は、使用せず医療機関に連絡してください</a:t>
                      </a:r>
                      <a:endParaRPr kumimoji="1" lang="ja-JP" altLang="en-US" sz="18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ja-JP" altLang="en-US" sz="1800" u="none" strike="noStrike" kern="1200" baseline="0" dirty="0">
                          <a:latin typeface="メイリオ" panose="020B0604030504040204" pitchFamily="50" charset="-128"/>
                          <a:ea typeface="メイリオ" panose="020B0604030504040204" pitchFamily="50" charset="-128"/>
                        </a:rPr>
                        <a:t>・消毒方法、注射部位、注射針の刺し方は</a:t>
                      </a:r>
                      <a:r>
                        <a:rPr kumimoji="1" lang="ja-JP" altLang="en-US" sz="1800" b="1" u="none" strike="noStrike" kern="1200" baseline="0" dirty="0">
                          <a:solidFill>
                            <a:srgbClr val="FF0000"/>
                          </a:solidFill>
                          <a:latin typeface="メイリオ" panose="020B0604030504040204" pitchFamily="50" charset="-128"/>
                          <a:ea typeface="メイリオ" panose="020B0604030504040204" pitchFamily="50" charset="-128"/>
                        </a:rPr>
                        <a:t>薬の説明書などで確認</a:t>
                      </a:r>
                      <a:r>
                        <a:rPr kumimoji="1" lang="ja-JP" altLang="en-US" sz="1800" u="none" strike="noStrike" kern="1200" baseline="0" dirty="0">
                          <a:latin typeface="メイリオ" panose="020B0604030504040204" pitchFamily="50" charset="-128"/>
                          <a:ea typeface="メイリオ" panose="020B0604030504040204" pitchFamily="50" charset="-128"/>
                        </a:rPr>
                        <a:t>してください</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pPr marL="271463" indent="-271463"/>
                      <a:r>
                        <a:rPr kumimoji="1" lang="ja-JP" altLang="en-US" sz="1800" u="none" strike="noStrike" kern="1200" baseline="0" dirty="0">
                          <a:latin typeface="メイリオ" panose="020B0604030504040204" pitchFamily="50" charset="-128"/>
                          <a:ea typeface="メイリオ" panose="020B0604030504040204" pitchFamily="50" charset="-128"/>
                        </a:rPr>
                        <a:t>・</a:t>
                      </a:r>
                      <a:r>
                        <a:rPr kumimoji="1" lang="ja-JP" altLang="en-US" sz="1800" b="1" u="none" strike="noStrike" kern="1200" baseline="0" dirty="0">
                          <a:latin typeface="メイリオ" panose="020B0604030504040204" pitchFamily="50" charset="-128"/>
                          <a:ea typeface="メイリオ" panose="020B0604030504040204" pitchFamily="50" charset="-128"/>
                        </a:rPr>
                        <a:t>怪我のリスク</a:t>
                      </a:r>
                      <a:r>
                        <a:rPr kumimoji="1" lang="ja-JP" altLang="en-US" sz="1800" u="none" strike="noStrike" kern="1200" baseline="0" dirty="0">
                          <a:latin typeface="メイリオ" panose="020B0604030504040204" pitchFamily="50" charset="-128"/>
                          <a:ea typeface="メイリオ" panose="020B0604030504040204" pitchFamily="50" charset="-128"/>
                        </a:rPr>
                        <a:t>があるため、注射時以外は注射針には触れないようにしてください</a:t>
                      </a:r>
                    </a:p>
                    <a:p>
                      <a:pPr marL="271463" indent="-271463"/>
                      <a:r>
                        <a:rPr kumimoji="1" lang="ja-JP" altLang="en-US" sz="1800" u="none" strike="noStrike" kern="1200" baseline="0" dirty="0">
                          <a:latin typeface="メイリオ" panose="020B0604030504040204" pitchFamily="50" charset="-128"/>
                          <a:ea typeface="メイリオ" panose="020B0604030504040204" pitchFamily="50" charset="-128"/>
                        </a:rPr>
                        <a:t>・指示された日にちや時間に投与できなかった時は、</a:t>
                      </a:r>
                      <a:r>
                        <a:rPr kumimoji="1" lang="ja-JP" altLang="en-US" sz="1800" b="1" u="none" strike="noStrike" kern="1200" baseline="0" dirty="0">
                          <a:latin typeface="メイリオ" panose="020B0604030504040204" pitchFamily="50" charset="-128"/>
                          <a:ea typeface="メイリオ" panose="020B0604030504040204" pitchFamily="50" charset="-128"/>
                        </a:rPr>
                        <a:t>自己判断せず</a:t>
                      </a:r>
                      <a:r>
                        <a:rPr kumimoji="1" lang="ja-JP" altLang="en-US" sz="1800" u="none" strike="noStrike" kern="1200" baseline="0" dirty="0">
                          <a:latin typeface="メイリオ" panose="020B0604030504040204" pitchFamily="50" charset="-128"/>
                          <a:ea typeface="メイリオ" panose="020B0604030504040204" pitchFamily="50" charset="-128"/>
                        </a:rPr>
                        <a:t>医療機関に連絡してください</a:t>
                      </a:r>
                    </a:p>
                    <a:p>
                      <a:pPr marL="271463" indent="-269875"/>
                      <a:r>
                        <a:rPr kumimoji="1" lang="ja-JP" altLang="en-US" sz="1800" u="none" strike="noStrike" kern="1200" baseline="0" dirty="0">
                          <a:latin typeface="メイリオ" panose="020B0604030504040204" pitchFamily="50" charset="-128"/>
                          <a:ea typeface="メイリオ" panose="020B0604030504040204" pitchFamily="50" charset="-128"/>
                        </a:rPr>
                        <a:t>・</a:t>
                      </a:r>
                      <a:r>
                        <a:rPr kumimoji="1" lang="ja-JP" altLang="en-US" sz="1800" b="1" u="none" strike="noStrike" kern="1200" baseline="0" dirty="0">
                          <a:latin typeface="メイリオ" panose="020B0604030504040204" pitchFamily="50" charset="-128"/>
                          <a:ea typeface="メイリオ" panose="020B0604030504040204" pitchFamily="50" charset="-128"/>
                        </a:rPr>
                        <a:t>感染のリスク</a:t>
                      </a:r>
                      <a:r>
                        <a:rPr kumimoji="1" lang="ja-JP" altLang="en-US" sz="1800" u="none" strike="noStrike" kern="1200" baseline="0" dirty="0">
                          <a:latin typeface="メイリオ" panose="020B0604030504040204" pitchFamily="50" charset="-128"/>
                          <a:ea typeface="メイリオ" panose="020B0604030504040204" pitchFamily="50" charset="-128"/>
                        </a:rPr>
                        <a:t>があるため、使用済みの注射器や注射針は医師や薬剤師の指示に従って速やかに廃棄してください</a:t>
                      </a:r>
                      <a:endParaRPr kumimoji="1" lang="ja-JP" altLang="en-US" sz="18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002"/>
                  </a:ext>
                </a:extLst>
              </a:tr>
              <a:tr h="370840">
                <a:tc>
                  <a:txBody>
                    <a:bodyPr/>
                    <a:lstStyle/>
                    <a:p>
                      <a:r>
                        <a:rPr kumimoji="1" lang="ja-JP" altLang="en-US" sz="1800" u="none" strike="noStrike" kern="1200" baseline="0" dirty="0">
                          <a:latin typeface="メイリオ" panose="020B0604030504040204" pitchFamily="50" charset="-128"/>
                          <a:ea typeface="メイリオ" panose="020B0604030504040204" pitchFamily="50" charset="-128"/>
                        </a:rPr>
                        <a:t>・</a:t>
                      </a:r>
                      <a:r>
                        <a:rPr kumimoji="1" lang="ja-JP" altLang="en-US" sz="1800" b="1" u="none" strike="noStrike" kern="1200" baseline="0" dirty="0">
                          <a:solidFill>
                            <a:srgbClr val="FF0000"/>
                          </a:solidFill>
                          <a:latin typeface="メイリオ" panose="020B0604030504040204" pitchFamily="50" charset="-128"/>
                          <a:ea typeface="メイリオ" panose="020B0604030504040204" pitchFamily="50" charset="-128"/>
                        </a:rPr>
                        <a:t>体調に異変</a:t>
                      </a:r>
                      <a:r>
                        <a:rPr kumimoji="1" lang="ja-JP" altLang="en-US" sz="1800" u="none" strike="noStrike" kern="1200" baseline="0" dirty="0">
                          <a:latin typeface="メイリオ" panose="020B0604030504040204" pitchFamily="50" charset="-128"/>
                          <a:ea typeface="メイリオ" panose="020B0604030504040204" pitchFamily="50" charset="-128"/>
                        </a:rPr>
                        <a:t>を感じたときは、次の受診日に関わらず</a:t>
                      </a:r>
                      <a:r>
                        <a:rPr kumimoji="1" lang="ja-JP" altLang="en-US" sz="1800" b="1" u="none" strike="noStrike" kern="1200" baseline="0" dirty="0">
                          <a:solidFill>
                            <a:srgbClr val="FF0000"/>
                          </a:solidFill>
                          <a:latin typeface="メイリオ" panose="020B0604030504040204" pitchFamily="50" charset="-128"/>
                          <a:ea typeface="メイリオ" panose="020B0604030504040204" pitchFamily="50" charset="-128"/>
                        </a:rPr>
                        <a:t>医療機関に連絡</a:t>
                      </a:r>
                      <a:r>
                        <a:rPr kumimoji="1" lang="ja-JP" altLang="en-US" sz="1800" u="none" strike="noStrike" kern="1200" baseline="0" dirty="0">
                          <a:latin typeface="メイリオ" panose="020B0604030504040204" pitchFamily="50" charset="-128"/>
                          <a:ea typeface="メイリオ" panose="020B0604030504040204" pitchFamily="50" charset="-128"/>
                        </a:rPr>
                        <a:t>してください</a:t>
                      </a:r>
                      <a:endPar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endParaRPr>
                    </a:p>
                  </a:txBody>
                  <a:tcPr/>
                </a:tc>
                <a:tc>
                  <a:txBody>
                    <a:bodyPr/>
                    <a:lstStyle/>
                    <a:p>
                      <a:pPr marL="271463" marR="0" lvl="0" indent="-271463" algn="l" defTabSz="914400" rtl="0" eaLnBrk="1" fontAlgn="auto" latinLnBrk="0" hangingPunct="1">
                        <a:lnSpc>
                          <a:spcPct val="100000"/>
                        </a:lnSpc>
                        <a:spcBef>
                          <a:spcPts val="0"/>
                        </a:spcBef>
                        <a:spcAft>
                          <a:spcPts val="0"/>
                        </a:spcAft>
                        <a:buClrTx/>
                        <a:buSzTx/>
                        <a:buFontTx/>
                        <a:buNone/>
                        <a:tabLst/>
                        <a:defRPr/>
                      </a:pPr>
                      <a:r>
                        <a:rPr kumimoji="1" lang="ja-JP" altLang="en-US" sz="1800" u="none" strike="noStrike" kern="1200" baseline="0" dirty="0">
                          <a:latin typeface="メイリオ" panose="020B0604030504040204" pitchFamily="50" charset="-128"/>
                          <a:ea typeface="メイリオ" panose="020B0604030504040204" pitchFamily="50" charset="-128"/>
                        </a:rPr>
                        <a:t>・対処が遅れることで症状がより悪化することもあります</a:t>
                      </a:r>
                      <a:endParaRPr kumimoji="1" lang="ja-JP" altLang="en-US" sz="18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003"/>
                  </a:ext>
                </a:extLst>
              </a:tr>
            </a:tbl>
          </a:graphicData>
        </a:graphic>
      </p:graphicFrame>
      <p:sp>
        <p:nvSpPr>
          <p:cNvPr id="15" name="タイトル 1">
            <a:extLst>
              <a:ext uri="{FF2B5EF4-FFF2-40B4-BE49-F238E27FC236}">
                <a16:creationId xmlns:a16="http://schemas.microsoft.com/office/drawing/2014/main" id="{F0DDC81A-A4C9-6447-B059-549A5887693E}"/>
              </a:ext>
            </a:extLst>
          </p:cNvPr>
          <p:cNvSpPr>
            <a:spLocks noGrp="1"/>
          </p:cNvSpPr>
          <p:nvPr>
            <p:ph type="title"/>
          </p:nvPr>
        </p:nvSpPr>
        <p:spPr>
          <a:xfrm>
            <a:off x="2080265" y="209035"/>
            <a:ext cx="9332045" cy="1126231"/>
          </a:xfrm>
        </p:spPr>
        <p:txBody>
          <a:bodyPr>
            <a:noAutofit/>
          </a:bodyPr>
          <a:lstStyle/>
          <a:p>
            <a:r>
              <a:rPr lang="ja-JP" altLang="en-US" sz="3400" dirty="0">
                <a:solidFill>
                  <a:srgbClr val="2F5597"/>
                </a:solidFill>
                <a:latin typeface="メイリオ" panose="020B0604030504040204" pitchFamily="50" charset="-128"/>
                <a:ea typeface="メイリオ" panose="020B0604030504040204" pitchFamily="50" charset="-128"/>
              </a:rPr>
              <a:t>バイオ医薬品を自己注射することになりました。</a:t>
            </a:r>
            <a:br>
              <a:rPr lang="en-US" altLang="ja-JP" sz="3400" dirty="0">
                <a:solidFill>
                  <a:srgbClr val="2F5597"/>
                </a:solidFill>
                <a:latin typeface="メイリオ" panose="020B0604030504040204" pitchFamily="50" charset="-128"/>
                <a:ea typeface="メイリオ" panose="020B0604030504040204" pitchFamily="50" charset="-128"/>
              </a:rPr>
            </a:br>
            <a:r>
              <a:rPr lang="ja-JP" altLang="en-US" sz="3400" dirty="0">
                <a:solidFill>
                  <a:srgbClr val="2F5597"/>
                </a:solidFill>
                <a:latin typeface="メイリオ" panose="020B0604030504040204" pitchFamily="50" charset="-128"/>
                <a:ea typeface="メイリオ" panose="020B0604030504040204" pitchFamily="50" charset="-128"/>
              </a:rPr>
              <a:t>どのようなことに注意したらいいですか？</a:t>
            </a:r>
          </a:p>
        </p:txBody>
      </p:sp>
      <p:sp>
        <p:nvSpPr>
          <p:cNvPr id="16" name="テキスト ボックス 15">
            <a:extLst>
              <a:ext uri="{FF2B5EF4-FFF2-40B4-BE49-F238E27FC236}">
                <a16:creationId xmlns:a16="http://schemas.microsoft.com/office/drawing/2014/main" id="{C7F7E458-1290-0945-A52F-18A63CBBB1FF}"/>
              </a:ext>
            </a:extLst>
          </p:cNvPr>
          <p:cNvSpPr txBox="1"/>
          <p:nvPr/>
        </p:nvSpPr>
        <p:spPr>
          <a:xfrm>
            <a:off x="585437" y="91123"/>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3</a:t>
            </a:r>
            <a:endParaRPr lang="ja-JP" altLang="en-US" sz="8800" dirty="0">
              <a:solidFill>
                <a:srgbClr val="FF33CC"/>
              </a:solidFill>
              <a:latin typeface="+mj-ea"/>
              <a:ea typeface="+mj-ea"/>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9721" y="5447897"/>
            <a:ext cx="1420676" cy="1380374"/>
          </a:xfrm>
          <a:prstGeom prst="rect">
            <a:avLst/>
          </a:prstGeom>
        </p:spPr>
      </p:pic>
    </p:spTree>
    <p:extLst>
      <p:ext uri="{BB962C8B-B14F-4D97-AF65-F5344CB8AC3E}">
        <p14:creationId xmlns:p14="http://schemas.microsoft.com/office/powerpoint/2010/main" val="4018982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バイオ医薬品には</a:t>
            </a:r>
            <a:br>
              <a:rPr lang="en-US" altLang="ja-JP"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どのような副作用がありますか？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D88437D1-73AC-284B-83B5-D56F6379AD86}"/>
              </a:ext>
            </a:extLst>
          </p:cNvPr>
          <p:cNvSpPr txBox="1"/>
          <p:nvPr/>
        </p:nvSpPr>
        <p:spPr>
          <a:xfrm>
            <a:off x="585437" y="91123"/>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4</a:t>
            </a:r>
            <a:endParaRPr lang="ja-JP" altLang="en-US" sz="8800" dirty="0">
              <a:solidFill>
                <a:srgbClr val="FF33CC"/>
              </a:solidFill>
              <a:latin typeface="+mj-ea"/>
              <a:ea typeface="+mj-ea"/>
            </a:endParaRPr>
          </a:p>
        </p:txBody>
      </p:sp>
      <p:sp>
        <p:nvSpPr>
          <p:cNvPr id="10" name="コンテンツ プレースホルダー 2">
            <a:extLst>
              <a:ext uri="{FF2B5EF4-FFF2-40B4-BE49-F238E27FC236}">
                <a16:creationId xmlns:a16="http://schemas.microsoft.com/office/drawing/2014/main" id="{A7D2A4D7-8FFA-7049-BACA-B9DE73952DEC}"/>
              </a:ext>
            </a:extLst>
          </p:cNvPr>
          <p:cNvSpPr txBox="1">
            <a:spLocks/>
          </p:cNvSpPr>
          <p:nvPr/>
        </p:nvSpPr>
        <p:spPr>
          <a:xfrm>
            <a:off x="2839537" y="2462388"/>
            <a:ext cx="8286750" cy="2363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2200" dirty="0">
                <a:latin typeface="メイリオ" panose="020B0604030504040204" pitchFamily="50" charset="-128"/>
                <a:ea typeface="メイリオ" panose="020B0604030504040204" pitchFamily="50" charset="-128"/>
              </a:rPr>
              <a:t>バイオ医薬品においても副作用が起こりえます。</a:t>
            </a:r>
            <a:r>
              <a:rPr lang="ja-JP" altLang="en-US" sz="2200" b="1" dirty="0">
                <a:latin typeface="メイリオ" panose="020B0604030504040204" pitchFamily="50" charset="-128"/>
                <a:ea typeface="メイリオ" panose="020B0604030504040204" pitchFamily="50" charset="-128"/>
              </a:rPr>
              <a:t>原因は</a:t>
            </a:r>
            <a:r>
              <a:rPr lang="ja-JP" altLang="en-US" sz="2200" dirty="0">
                <a:latin typeface="メイリオ" panose="020B0604030504040204" pitchFamily="50" charset="-128"/>
                <a:ea typeface="メイリオ" panose="020B0604030504040204" pitchFamily="50" charset="-128"/>
              </a:rPr>
              <a:t>、</a:t>
            </a:r>
            <a:r>
              <a:rPr lang="ja-JP" altLang="en-US" sz="2200" b="1" dirty="0">
                <a:latin typeface="メイリオ" panose="020B0604030504040204" pitchFamily="50" charset="-128"/>
                <a:ea typeface="メイリオ" panose="020B0604030504040204" pitchFamily="50" charset="-128"/>
              </a:rPr>
              <a:t>有効成分の効き過ぎ、有効成分が複数の作用を持つこと、薬剤が作用する分子が複数の機能を持つこと、など</a:t>
            </a:r>
            <a:r>
              <a:rPr lang="ja-JP" altLang="en-US" sz="2200" dirty="0">
                <a:latin typeface="メイリオ" panose="020B0604030504040204" pitchFamily="50" charset="-128"/>
                <a:ea typeface="メイリオ" panose="020B0604030504040204" pitchFamily="50" charset="-128"/>
              </a:rPr>
              <a:t>があります。また、注射に伴う反応（インフュージョンリアクション）も報告されています。</a:t>
            </a:r>
          </a:p>
        </p:txBody>
      </p:sp>
      <p:pic>
        <p:nvPicPr>
          <p:cNvPr id="12" name="図 11">
            <a:extLst>
              <a:ext uri="{FF2B5EF4-FFF2-40B4-BE49-F238E27FC236}">
                <a16:creationId xmlns:a16="http://schemas.microsoft.com/office/drawing/2014/main" id="{B9C3D92D-C416-DC4D-9BFF-48A972EB2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52" y="3737610"/>
            <a:ext cx="1618023" cy="1851128"/>
          </a:xfrm>
          <a:prstGeom prst="rect">
            <a:avLst/>
          </a:prstGeom>
        </p:spPr>
      </p:pic>
      <p:sp>
        <p:nvSpPr>
          <p:cNvPr id="13" name="角丸四角形吹き出し 12">
            <a:extLst>
              <a:ext uri="{FF2B5EF4-FFF2-40B4-BE49-F238E27FC236}">
                <a16:creationId xmlns:a16="http://schemas.microsoft.com/office/drawing/2014/main" id="{0F38CC87-2A54-864D-95B3-5601D8CF513D}"/>
              </a:ext>
            </a:extLst>
          </p:cNvPr>
          <p:cNvSpPr/>
          <p:nvPr/>
        </p:nvSpPr>
        <p:spPr>
          <a:xfrm>
            <a:off x="2411730" y="1714500"/>
            <a:ext cx="9086850" cy="2879534"/>
          </a:xfrm>
          <a:prstGeom prst="wedgeRoundRectCallout">
            <a:avLst>
              <a:gd name="adj1" fmla="val -56762"/>
              <a:gd name="adj2" fmla="val 23264"/>
              <a:gd name="adj3" fmla="val 16667"/>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680BBCC6-2134-7F41-8F97-095F32C2089D}"/>
              </a:ext>
            </a:extLst>
          </p:cNvPr>
          <p:cNvSpPr txBox="1"/>
          <p:nvPr/>
        </p:nvSpPr>
        <p:spPr>
          <a:xfrm>
            <a:off x="2822628" y="1542847"/>
            <a:ext cx="829073" cy="1564482"/>
          </a:xfrm>
          <a:prstGeom prst="rect">
            <a:avLst/>
          </a:prstGeom>
          <a:noFill/>
        </p:spPr>
        <p:txBody>
          <a:bodyPr wrap="none" rtlCol="0">
            <a:spAutoFit/>
          </a:bodyPr>
          <a:lstStyle/>
          <a:p>
            <a:pPr>
              <a:lnSpc>
                <a:spcPts val="8800"/>
              </a:lnSpc>
            </a:pPr>
            <a:r>
              <a:rPr lang="en-US" altLang="ja-JP" sz="6000" dirty="0">
                <a:solidFill>
                  <a:srgbClr val="00B0F0"/>
                </a:solidFill>
                <a:latin typeface="+mj-ea"/>
                <a:ea typeface="+mj-ea"/>
              </a:rPr>
              <a:t>A.</a:t>
            </a:r>
            <a:endParaRPr lang="ja-JP" altLang="en-US" sz="6000" dirty="0">
              <a:solidFill>
                <a:srgbClr val="00B0F0"/>
              </a:solidFill>
              <a:latin typeface="+mj-ea"/>
              <a:ea typeface="+mj-ea"/>
            </a:endParaRPr>
          </a:p>
        </p:txBody>
      </p:sp>
      <p:sp>
        <p:nvSpPr>
          <p:cNvPr id="3" name="正方形/長方形 2">
            <a:extLst>
              <a:ext uri="{FF2B5EF4-FFF2-40B4-BE49-F238E27FC236}">
                <a16:creationId xmlns:a16="http://schemas.microsoft.com/office/drawing/2014/main" id="{E78E55E6-3A3C-3D8D-5E90-8AD648A0AF7D}"/>
              </a:ext>
            </a:extLst>
          </p:cNvPr>
          <p:cNvSpPr/>
          <p:nvPr/>
        </p:nvSpPr>
        <p:spPr>
          <a:xfrm>
            <a:off x="2411730" y="5315153"/>
            <a:ext cx="8355330" cy="1077218"/>
          </a:xfrm>
          <a:prstGeom prst="rect">
            <a:avLst/>
          </a:prstGeom>
        </p:spPr>
        <p:txBody>
          <a:bodyPr wrap="square">
            <a:spAutoFit/>
          </a:bodyPr>
          <a:lstStyle/>
          <a:p>
            <a:pPr algn="just"/>
            <a:r>
              <a:rPr lang="ja-JP" altLang="en-US" sz="1600" dirty="0">
                <a:latin typeface="メイリオ" panose="020B0604030504040204" pitchFamily="50" charset="-128"/>
                <a:ea typeface="メイリオ" panose="020B0604030504040204" pitchFamily="50" charset="-128"/>
              </a:rPr>
              <a:t>注射や点滴投与時あるいは投与後</a:t>
            </a:r>
            <a:r>
              <a:rPr lang="en-US" altLang="ja-JP" sz="1600" dirty="0">
                <a:latin typeface="メイリオ" panose="020B0604030504040204" pitchFamily="50" charset="-128"/>
                <a:ea typeface="メイリオ" panose="020B0604030504040204" pitchFamily="50" charset="-128"/>
              </a:rPr>
              <a:t>24</a:t>
            </a:r>
            <a:r>
              <a:rPr lang="ja-JP" altLang="en-US" sz="1600" dirty="0">
                <a:latin typeface="メイリオ" panose="020B0604030504040204" pitchFamily="50" charset="-128"/>
                <a:ea typeface="メイリオ" panose="020B0604030504040204" pitchFamily="50" charset="-128"/>
              </a:rPr>
              <a:t>時間以内に起こる過敏反応のことを言います。症状の多くは頭痛や悪心、発熱など軽度から中等度ですが、まれに呼吸困難や血圧低下などが起こることもあります。この反応を起こりにくくするために、予防薬を投与したり、点滴速度を調節したりするなどの対策がとられることがあります。</a:t>
            </a:r>
          </a:p>
        </p:txBody>
      </p:sp>
      <p:sp>
        <p:nvSpPr>
          <p:cNvPr id="4" name="正方形/長方形 3">
            <a:extLst>
              <a:ext uri="{FF2B5EF4-FFF2-40B4-BE49-F238E27FC236}">
                <a16:creationId xmlns:a16="http://schemas.microsoft.com/office/drawing/2014/main" id="{38F25443-7DA7-CF2F-166D-EC0B063EC92C}"/>
              </a:ext>
            </a:extLst>
          </p:cNvPr>
          <p:cNvSpPr/>
          <p:nvPr/>
        </p:nvSpPr>
        <p:spPr>
          <a:xfrm>
            <a:off x="2307215" y="4976599"/>
            <a:ext cx="3877985" cy="338554"/>
          </a:xfrm>
          <a:prstGeom prst="rect">
            <a:avLst/>
          </a:prstGeom>
        </p:spPr>
        <p:txBody>
          <a:bodyPr wrap="none">
            <a:spAutoFit/>
          </a:bodyPr>
          <a:lstStyle/>
          <a:p>
            <a:r>
              <a:rPr lang="en-US" altLang="ja-JP" sz="1600" dirty="0">
                <a:solidFill>
                  <a:srgbClr val="00B0F0"/>
                </a:solidFill>
                <a:latin typeface="メイリオ" panose="020B0604030504040204" pitchFamily="50" charset="-128"/>
                <a:ea typeface="メイリオ" panose="020B0604030504040204" pitchFamily="50" charset="-128"/>
              </a:rPr>
              <a:t>〈</a:t>
            </a:r>
            <a:r>
              <a:rPr lang="ja-JP" altLang="en-US" sz="1600" dirty="0">
                <a:solidFill>
                  <a:srgbClr val="00B0F0"/>
                </a:solidFill>
                <a:latin typeface="メイリオ" panose="020B0604030504040204" pitchFamily="50" charset="-128"/>
                <a:ea typeface="メイリオ" panose="020B0604030504040204" pitchFamily="50" charset="-128"/>
              </a:rPr>
              <a:t>用語</a:t>
            </a:r>
            <a:r>
              <a:rPr lang="en-US" altLang="ja-JP" sz="1600" dirty="0">
                <a:solidFill>
                  <a:srgbClr val="00B0F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インフュージョンリアクション</a:t>
            </a:r>
            <a:endParaRPr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1554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バイオ医薬品には</a:t>
            </a:r>
            <a:br>
              <a:rPr lang="en-US" altLang="ja-JP"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どのような副作用がありますか？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4677" y="5044163"/>
            <a:ext cx="2008380" cy="1628095"/>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310009279"/>
              </p:ext>
            </p:extLst>
          </p:nvPr>
        </p:nvGraphicFramePr>
        <p:xfrm>
          <a:off x="544830" y="2040986"/>
          <a:ext cx="11102341" cy="3075544"/>
        </p:xfrm>
        <a:graphic>
          <a:graphicData uri="http://schemas.openxmlformats.org/drawingml/2006/table">
            <a:tbl>
              <a:tblPr firstRow="1" bandRow="1">
                <a:tableStyleId>{5C22544A-7EE6-4342-B048-85BDC9FD1C3A}</a:tableStyleId>
              </a:tblPr>
              <a:tblGrid>
                <a:gridCol w="2993338">
                  <a:extLst>
                    <a:ext uri="{9D8B030D-6E8A-4147-A177-3AD203B41FA5}">
                      <a16:colId xmlns:a16="http://schemas.microsoft.com/office/drawing/2014/main" val="20000"/>
                    </a:ext>
                  </a:extLst>
                </a:gridCol>
                <a:gridCol w="4311288">
                  <a:extLst>
                    <a:ext uri="{9D8B030D-6E8A-4147-A177-3AD203B41FA5}">
                      <a16:colId xmlns:a16="http://schemas.microsoft.com/office/drawing/2014/main" val="20001"/>
                    </a:ext>
                  </a:extLst>
                </a:gridCol>
                <a:gridCol w="3797715">
                  <a:extLst>
                    <a:ext uri="{9D8B030D-6E8A-4147-A177-3AD203B41FA5}">
                      <a16:colId xmlns:a16="http://schemas.microsoft.com/office/drawing/2014/main" val="20002"/>
                    </a:ext>
                  </a:extLst>
                </a:gridCol>
              </a:tblGrid>
              <a:tr h="412711">
                <a:tc gridSpan="2">
                  <a:txBody>
                    <a:bodyPr/>
                    <a:lstStyle/>
                    <a:p>
                      <a:pPr algn="ctr"/>
                      <a:r>
                        <a:rPr kumimoji="1" lang="ja-JP" altLang="en-US" sz="1800" dirty="0">
                          <a:latin typeface="メイリオ" panose="020B0604030504040204" pitchFamily="50" charset="-128"/>
                          <a:ea typeface="メイリオ" panose="020B0604030504040204" pitchFamily="50" charset="-128"/>
                        </a:rPr>
                        <a:t>分類</a:t>
                      </a:r>
                    </a:p>
                  </a:txBody>
                  <a:tcPr/>
                </a:tc>
                <a:tc hMerge="1">
                  <a:txBody>
                    <a:bodyPr/>
                    <a:lstStyle/>
                    <a:p>
                      <a:endParaRPr kumimoji="1" lang="ja-JP" altLang="en-US" dirty="0"/>
                    </a:p>
                  </a:txBody>
                  <a:tcPr/>
                </a:tc>
                <a:tc>
                  <a:txBody>
                    <a:bodyPr/>
                    <a:lstStyle/>
                    <a:p>
                      <a:pPr algn="ctr"/>
                      <a:r>
                        <a:rPr kumimoji="1" lang="ja-JP" altLang="en-US" sz="1800" dirty="0">
                          <a:latin typeface="メイリオ" panose="020B0604030504040204" pitchFamily="50" charset="-128"/>
                          <a:ea typeface="メイリオ" panose="020B0604030504040204" pitchFamily="50" charset="-128"/>
                        </a:rPr>
                        <a:t>例</a:t>
                      </a:r>
                    </a:p>
                  </a:txBody>
                  <a:tcPr/>
                </a:tc>
                <a:extLst>
                  <a:ext uri="{0D108BD9-81ED-4DB2-BD59-A6C34878D82A}">
                    <a16:rowId xmlns:a16="http://schemas.microsoft.com/office/drawing/2014/main" val="10000"/>
                  </a:ext>
                </a:extLst>
              </a:tr>
              <a:tr h="712350">
                <a:tc rowSpan="3">
                  <a:txBody>
                    <a:bodyPr/>
                    <a:lstStyle/>
                    <a:p>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有効成分の作用によるもの</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r>
                        <a:rPr kumimoji="1" lang="ja-JP" altLang="en-US" sz="1800" b="1" dirty="0">
                          <a:latin typeface="メイリオ" panose="020B0604030504040204" pitchFamily="50" charset="-128"/>
                          <a:ea typeface="メイリオ" panose="020B0604030504040204" pitchFamily="50" charset="-128"/>
                        </a:rPr>
                        <a:t>効き過ぎ</a:t>
                      </a:r>
                    </a:p>
                  </a:txBody>
                  <a:tcPr/>
                </a:tc>
                <a:tc>
                  <a:txBody>
                    <a:bodyPr/>
                    <a:lstStyle/>
                    <a:p>
                      <a:r>
                        <a:rPr kumimoji="1" lang="en-US" altLang="ja-JP"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t-PA </a:t>
                      </a:r>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製剤による出血傾向</a:t>
                      </a:r>
                    </a:p>
                    <a:p>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インスリン製剤による低血糖</a:t>
                      </a:r>
                      <a:endParaRPr kumimoji="1" lang="ja-JP" altLang="en-US" sz="18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001"/>
                  </a:ext>
                </a:extLst>
              </a:tr>
              <a:tr h="412711">
                <a:tc vMerge="1">
                  <a:txBody>
                    <a:bodyPr/>
                    <a:lstStyle/>
                    <a:p>
                      <a:endParaRPr kumimoji="1" lang="ja-JP" altLang="en-US" dirty="0"/>
                    </a:p>
                  </a:txBody>
                  <a:tcPr/>
                </a:tc>
                <a:tc>
                  <a:txBody>
                    <a:bodyPr/>
                    <a:lstStyle/>
                    <a:p>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有効成分が</a:t>
                      </a:r>
                      <a:r>
                        <a:rPr kumimoji="1" lang="ja-JP" altLang="en-US" sz="1800" b="1" i="0" u="none" strike="noStrike" kern="1200" baseline="0" dirty="0">
                          <a:solidFill>
                            <a:schemeClr val="dk1"/>
                          </a:solidFill>
                          <a:latin typeface="メイリオ" panose="020B0604030504040204" pitchFamily="50" charset="-128"/>
                          <a:ea typeface="メイリオ" panose="020B0604030504040204" pitchFamily="50" charset="-128"/>
                          <a:cs typeface="+mn-cs"/>
                        </a:rPr>
                        <a:t>複数の作用</a:t>
                      </a:r>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を持つ</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インターフェロン製剤による発熱</a:t>
                      </a:r>
                      <a:endParaRPr kumimoji="1" lang="ja-JP" altLang="en-US" sz="18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002"/>
                  </a:ext>
                </a:extLst>
              </a:tr>
              <a:tr h="712350">
                <a:tc vMerge="1">
                  <a:txBody>
                    <a:bodyPr/>
                    <a:lstStyle/>
                    <a:p>
                      <a:endParaRPr kumimoji="1" lang="ja-JP" altLang="en-US" dirty="0"/>
                    </a:p>
                  </a:txBody>
                  <a:tcPr/>
                </a:tc>
                <a:tc>
                  <a:txBody>
                    <a:bodyPr/>
                    <a:lstStyle/>
                    <a:p>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薬剤が</a:t>
                      </a:r>
                      <a:r>
                        <a:rPr kumimoji="1" lang="ja-JP" altLang="en-US" sz="1800" b="1" i="0" u="none" strike="noStrike" kern="1200" baseline="0" dirty="0">
                          <a:solidFill>
                            <a:schemeClr val="dk1"/>
                          </a:solidFill>
                          <a:latin typeface="メイリオ" panose="020B0604030504040204" pitchFamily="50" charset="-128"/>
                          <a:ea typeface="メイリオ" panose="020B0604030504040204" pitchFamily="50" charset="-128"/>
                          <a:cs typeface="+mn-cs"/>
                        </a:rPr>
                        <a:t>作用する分子に複数の機能</a:t>
                      </a:r>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がある</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抗</a:t>
                      </a:r>
                      <a:r>
                        <a:rPr kumimoji="1" lang="en-US" altLang="ja-JP"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TNF </a:t>
                      </a:r>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抗体製剤による結核再燃</a:t>
                      </a:r>
                    </a:p>
                    <a:p>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抗</a:t>
                      </a:r>
                      <a:r>
                        <a:rPr kumimoji="1" lang="en-US" altLang="ja-JP"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EGFR </a:t>
                      </a:r>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抗体製剤による皮膚障害</a:t>
                      </a:r>
                      <a:endParaRPr kumimoji="1" lang="ja-JP" altLang="en-US" sz="18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003"/>
                  </a:ext>
                </a:extLst>
              </a:tr>
              <a:tr h="412711">
                <a:tc rowSpan="2">
                  <a:txBody>
                    <a:bodyPr/>
                    <a:lstStyle/>
                    <a:p>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その他の作用によるもの</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薬剤が生体にとって</a:t>
                      </a:r>
                      <a:r>
                        <a:rPr kumimoji="1" lang="ja-JP" altLang="en-US" sz="1800" b="1" i="0" u="none" strike="noStrike" kern="1200" baseline="0" dirty="0">
                          <a:solidFill>
                            <a:schemeClr val="dk1"/>
                          </a:solidFill>
                          <a:latin typeface="メイリオ" panose="020B0604030504040204" pitchFamily="50" charset="-128"/>
                          <a:ea typeface="メイリオ" panose="020B0604030504040204" pitchFamily="50" charset="-128"/>
                          <a:cs typeface="+mn-cs"/>
                        </a:rPr>
                        <a:t>異物と認識</a:t>
                      </a:r>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される</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抗薬物抗体に起因する有害反応</a:t>
                      </a:r>
                      <a:endParaRPr kumimoji="1" lang="ja-JP" altLang="en-US" sz="18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004"/>
                  </a:ext>
                </a:extLst>
              </a:tr>
              <a:tr h="412711">
                <a:tc vMerge="1">
                  <a:txBody>
                    <a:bodyPr/>
                    <a:lstStyle/>
                    <a:p>
                      <a:endParaRPr kumimoji="1" lang="ja-JP" altLang="en-US" dirty="0"/>
                    </a:p>
                  </a:txBody>
                  <a:tcPr/>
                </a:tc>
                <a:tc>
                  <a:txBody>
                    <a:bodyPr/>
                    <a:lstStyle/>
                    <a:p>
                      <a:r>
                        <a:rPr kumimoji="1" lang="ja-JP" altLang="en-US" sz="1800" b="1" i="0" u="none" strike="noStrike" kern="1200" baseline="0" dirty="0">
                          <a:solidFill>
                            <a:schemeClr val="dk1"/>
                          </a:solidFill>
                          <a:latin typeface="メイリオ" panose="020B0604030504040204" pitchFamily="50" charset="-128"/>
                          <a:ea typeface="メイリオ" panose="020B0604030504040204" pitchFamily="50" charset="-128"/>
                          <a:cs typeface="+mn-cs"/>
                        </a:rPr>
                        <a:t>アレルギー反応</a:t>
                      </a:r>
                      <a:endParaRPr kumimoji="1" lang="ja-JP" altLang="en-US" sz="1800" b="1" dirty="0">
                        <a:latin typeface="メイリオ" panose="020B0604030504040204" pitchFamily="50" charset="-128"/>
                        <a:ea typeface="メイリオ" panose="020B0604030504040204" pitchFamily="50" charset="-128"/>
                      </a:endParaRPr>
                    </a:p>
                  </a:txBody>
                  <a:tcPr/>
                </a:tc>
                <a:tc>
                  <a:txBody>
                    <a:bodyPr/>
                    <a:lstStyle/>
                    <a:p>
                      <a:r>
                        <a:rPr kumimoji="1" lang="ja-JP" altLang="en-US" sz="1800" b="0" i="0" u="none" strike="noStrike" kern="1200" baseline="0" dirty="0">
                          <a:solidFill>
                            <a:schemeClr val="dk1"/>
                          </a:solidFill>
                          <a:latin typeface="メイリオ" panose="020B0604030504040204" pitchFamily="50" charset="-128"/>
                          <a:ea typeface="メイリオ" panose="020B0604030504040204" pitchFamily="50" charset="-128"/>
                          <a:cs typeface="+mn-cs"/>
                        </a:rPr>
                        <a:t>含有成分に対するアレルギー</a:t>
                      </a:r>
                      <a:endParaRPr kumimoji="1" lang="ja-JP" altLang="en-US" sz="18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0005"/>
                  </a:ext>
                </a:extLst>
              </a:tr>
            </a:tbl>
          </a:graphicData>
        </a:graphic>
      </p:graphicFrame>
      <p:sp>
        <p:nvSpPr>
          <p:cNvPr id="10" name="テキスト ボックス 9">
            <a:extLst>
              <a:ext uri="{FF2B5EF4-FFF2-40B4-BE49-F238E27FC236}">
                <a16:creationId xmlns:a16="http://schemas.microsoft.com/office/drawing/2014/main" id="{476C57EA-EAC3-F245-97B2-467F0BEC850F}"/>
              </a:ext>
            </a:extLst>
          </p:cNvPr>
          <p:cNvSpPr txBox="1"/>
          <p:nvPr/>
        </p:nvSpPr>
        <p:spPr>
          <a:xfrm>
            <a:off x="585437" y="91123"/>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4</a:t>
            </a:r>
            <a:endParaRPr lang="ja-JP" altLang="en-US" sz="8800" dirty="0">
              <a:solidFill>
                <a:srgbClr val="FF33CC"/>
              </a:solidFill>
              <a:latin typeface="+mj-ea"/>
              <a:ea typeface="+mj-ea"/>
            </a:endParaRPr>
          </a:p>
        </p:txBody>
      </p:sp>
    </p:spTree>
    <p:extLst>
      <p:ext uri="{BB962C8B-B14F-4D97-AF65-F5344CB8AC3E}">
        <p14:creationId xmlns:p14="http://schemas.microsoft.com/office/powerpoint/2010/main" val="3740480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バイオ医薬品はなぜ高額なものが</a:t>
            </a:r>
            <a:br>
              <a:rPr lang="en-US" altLang="ja-JP"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多いのですか？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7C31D656-B1A9-3046-B25C-68DD63F1BE5F}"/>
              </a:ext>
            </a:extLst>
          </p:cNvPr>
          <p:cNvSpPr txBox="1"/>
          <p:nvPr/>
        </p:nvSpPr>
        <p:spPr>
          <a:xfrm>
            <a:off x="585437" y="91123"/>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5</a:t>
            </a:r>
            <a:endParaRPr lang="ja-JP" altLang="en-US" sz="8800" dirty="0">
              <a:solidFill>
                <a:srgbClr val="FF33CC"/>
              </a:solidFill>
              <a:latin typeface="+mj-ea"/>
              <a:ea typeface="+mj-ea"/>
            </a:endParaRPr>
          </a:p>
        </p:txBody>
      </p:sp>
      <p:sp>
        <p:nvSpPr>
          <p:cNvPr id="10" name="コンテンツ プレースホルダー 2">
            <a:extLst>
              <a:ext uri="{FF2B5EF4-FFF2-40B4-BE49-F238E27FC236}">
                <a16:creationId xmlns:a16="http://schemas.microsoft.com/office/drawing/2014/main" id="{48BF98CA-D1A8-3D4D-B3F9-CF443A589B55}"/>
              </a:ext>
            </a:extLst>
          </p:cNvPr>
          <p:cNvSpPr txBox="1">
            <a:spLocks/>
          </p:cNvSpPr>
          <p:nvPr/>
        </p:nvSpPr>
        <p:spPr>
          <a:xfrm>
            <a:off x="2856918" y="2352636"/>
            <a:ext cx="8457632" cy="30399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700"/>
              </a:lnSpc>
              <a:buNone/>
            </a:pPr>
            <a:r>
              <a:rPr lang="ja-JP" altLang="en-US" sz="2000" dirty="0">
                <a:latin typeface="メイリオ" panose="020B0604030504040204" pitchFamily="50" charset="-128"/>
                <a:ea typeface="メイリオ" panose="020B0604030504040204" pitchFamily="50" charset="-128"/>
              </a:rPr>
              <a:t>バイオ医薬品を大量生産をするためには数百～</a:t>
            </a:r>
            <a:r>
              <a:rPr lang="en-US" altLang="ja-JP" sz="2000" dirty="0">
                <a:latin typeface="メイリオ" panose="020B0604030504040204" pitchFamily="50" charset="-128"/>
                <a:ea typeface="メイリオ" panose="020B0604030504040204" pitchFamily="50" charset="-128"/>
              </a:rPr>
              <a:t>1 </a:t>
            </a:r>
            <a:r>
              <a:rPr lang="ja-JP" altLang="en-US" sz="2000" dirty="0">
                <a:latin typeface="メイリオ" panose="020B0604030504040204" pitchFamily="50" charset="-128"/>
                <a:ea typeface="メイリオ" panose="020B0604030504040204" pitchFamily="50" charset="-128"/>
              </a:rPr>
              <a:t>万リットル規模の大型培養タンクを用いるなど、</a:t>
            </a:r>
            <a:r>
              <a:rPr lang="ja-JP" altLang="en-US" sz="2000" b="1" dirty="0">
                <a:latin typeface="メイリオ" panose="020B0604030504040204" pitchFamily="50" charset="-128"/>
                <a:ea typeface="メイリオ" panose="020B0604030504040204" pitchFamily="50" charset="-128"/>
              </a:rPr>
              <a:t>一般的な医薬品（低分子医薬品）に比べると大規模な設備</a:t>
            </a:r>
            <a:r>
              <a:rPr lang="ja-JP" altLang="en-US" sz="2000" dirty="0">
                <a:latin typeface="メイリオ" panose="020B0604030504040204" pitchFamily="50" charset="-128"/>
                <a:ea typeface="メイリオ" panose="020B0604030504040204" pitchFamily="50" charset="-128"/>
              </a:rPr>
              <a:t>が必要となります（</a:t>
            </a:r>
            <a:r>
              <a:rPr lang="en-US" altLang="ja-JP" sz="2000" dirty="0">
                <a:latin typeface="メイリオ" panose="020B0604030504040204" pitchFamily="50" charset="-128"/>
                <a:ea typeface="メイリオ" panose="020B0604030504040204" pitchFamily="50" charset="-128"/>
              </a:rPr>
              <a:t>Q2 </a:t>
            </a:r>
            <a:r>
              <a:rPr lang="ja-JP" altLang="en-US" sz="2000" dirty="0">
                <a:latin typeface="メイリオ" panose="020B0604030504040204" pitchFamily="50" charset="-128"/>
                <a:ea typeface="メイリオ" panose="020B0604030504040204" pitchFamily="50" charset="-128"/>
              </a:rPr>
              <a:t>参照）。また</a:t>
            </a:r>
            <a:r>
              <a:rPr lang="ja-JP" altLang="en-US" sz="2000" b="1" dirty="0">
                <a:latin typeface="メイリオ" panose="020B0604030504040204" pitchFamily="50" charset="-128"/>
                <a:ea typeface="メイリオ" panose="020B0604030504040204" pitchFamily="50" charset="-128"/>
              </a:rPr>
              <a:t>原材料等も高価</a:t>
            </a:r>
            <a:r>
              <a:rPr lang="ja-JP" altLang="en-US" sz="2000" dirty="0">
                <a:latin typeface="メイリオ" panose="020B0604030504040204" pitchFamily="50" charset="-128"/>
                <a:ea typeface="メイリオ" panose="020B0604030504040204" pitchFamily="50" charset="-128"/>
              </a:rPr>
              <a:t>であるため製造原価が高くなり、結果的に薬剤費用が高額となるものもあります。</a:t>
            </a:r>
          </a:p>
          <a:p>
            <a:pPr marL="0" indent="0">
              <a:lnSpc>
                <a:spcPts val="2700"/>
              </a:lnSpc>
              <a:buNone/>
            </a:pPr>
            <a:r>
              <a:rPr lang="ja-JP" altLang="en-US" sz="2000" dirty="0">
                <a:latin typeface="メイリオ" panose="020B0604030504040204" pitchFamily="50" charset="-128"/>
                <a:ea typeface="メイリオ" panose="020B0604030504040204" pitchFamily="50" charset="-128"/>
              </a:rPr>
              <a:t>医療費については、</a:t>
            </a:r>
            <a:r>
              <a:rPr lang="ja-JP" altLang="en-US" sz="2000" b="1" dirty="0">
                <a:solidFill>
                  <a:srgbClr val="FF0000"/>
                </a:solidFill>
                <a:latin typeface="メイリオ" panose="020B0604030504040204" pitchFamily="50" charset="-128"/>
                <a:ea typeface="メイリオ" panose="020B0604030504040204" pitchFamily="50" charset="-128"/>
              </a:rPr>
              <a:t>高額療養費制度など自己負担を軽減する仕組みも設けられています。</a:t>
            </a:r>
            <a:r>
              <a:rPr lang="ja-JP" altLang="en-US" sz="2000" dirty="0">
                <a:latin typeface="メイリオ" panose="020B0604030504040204" pitchFamily="50" charset="-128"/>
                <a:ea typeface="メイリオ" panose="020B0604030504040204" pitchFamily="50" charset="-128"/>
              </a:rPr>
              <a:t>困ったことがあったら、加入している医療保険者（健康保険組合、全国健康保険協会、共済組合、</a:t>
            </a:r>
            <a:r>
              <a:rPr lang="zh-CN" altLang="en-US" sz="2000" dirty="0">
                <a:latin typeface="メイリオ" panose="020B0604030504040204" pitchFamily="50" charset="-128"/>
                <a:ea typeface="メイリオ" panose="020B0604030504040204" pitchFamily="50" charset="-128"/>
              </a:rPr>
              <a:t>全国健康保険組合）、市町村窓口（国民健康保険）、各都道府</a:t>
            </a:r>
            <a:r>
              <a:rPr lang="ja-JP" altLang="en-US" sz="2000" dirty="0">
                <a:latin typeface="メイリオ" panose="020B0604030504040204" pitchFamily="50" charset="-128"/>
                <a:ea typeface="メイリオ" panose="020B0604030504040204" pitchFamily="50" charset="-128"/>
              </a:rPr>
              <a:t>県の後期高齢者医療広域連合（後期高齢者医療制度）などに一度相談してみましょう。</a:t>
            </a:r>
          </a:p>
        </p:txBody>
      </p:sp>
      <p:pic>
        <p:nvPicPr>
          <p:cNvPr id="12" name="図 11">
            <a:extLst>
              <a:ext uri="{FF2B5EF4-FFF2-40B4-BE49-F238E27FC236}">
                <a16:creationId xmlns:a16="http://schemas.microsoft.com/office/drawing/2014/main" id="{890E9EB0-3882-FB49-A325-5050532E9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52" y="3737610"/>
            <a:ext cx="1618023" cy="1851128"/>
          </a:xfrm>
          <a:prstGeom prst="rect">
            <a:avLst/>
          </a:prstGeom>
        </p:spPr>
      </p:pic>
      <p:sp>
        <p:nvSpPr>
          <p:cNvPr id="13" name="角丸四角形吹き出し 12">
            <a:extLst>
              <a:ext uri="{FF2B5EF4-FFF2-40B4-BE49-F238E27FC236}">
                <a16:creationId xmlns:a16="http://schemas.microsoft.com/office/drawing/2014/main" id="{344AA621-925A-F446-99A7-582C823DE147}"/>
              </a:ext>
            </a:extLst>
          </p:cNvPr>
          <p:cNvSpPr/>
          <p:nvPr/>
        </p:nvSpPr>
        <p:spPr>
          <a:xfrm>
            <a:off x="2411730" y="1551214"/>
            <a:ext cx="9086850" cy="4616618"/>
          </a:xfrm>
          <a:prstGeom prst="wedgeRoundRectCallout">
            <a:avLst>
              <a:gd name="adj1" fmla="val -56762"/>
              <a:gd name="adj2" fmla="val 23264"/>
              <a:gd name="adj3" fmla="val 16667"/>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861F6413-9D71-2548-B831-9AD1F9380BDB}"/>
              </a:ext>
            </a:extLst>
          </p:cNvPr>
          <p:cNvSpPr txBox="1"/>
          <p:nvPr/>
        </p:nvSpPr>
        <p:spPr>
          <a:xfrm>
            <a:off x="2822628" y="1379562"/>
            <a:ext cx="829073" cy="1564482"/>
          </a:xfrm>
          <a:prstGeom prst="rect">
            <a:avLst/>
          </a:prstGeom>
          <a:noFill/>
        </p:spPr>
        <p:txBody>
          <a:bodyPr wrap="none" rtlCol="0">
            <a:spAutoFit/>
          </a:bodyPr>
          <a:lstStyle/>
          <a:p>
            <a:pPr>
              <a:lnSpc>
                <a:spcPts val="8800"/>
              </a:lnSpc>
            </a:pPr>
            <a:r>
              <a:rPr lang="en-US" altLang="ja-JP" sz="6000" dirty="0">
                <a:solidFill>
                  <a:srgbClr val="00B0F0"/>
                </a:solidFill>
                <a:latin typeface="+mj-ea"/>
                <a:ea typeface="+mj-ea"/>
              </a:rPr>
              <a:t>A.</a:t>
            </a:r>
            <a:endParaRPr lang="ja-JP" altLang="en-US" sz="6000" dirty="0">
              <a:solidFill>
                <a:srgbClr val="00B0F0"/>
              </a:solidFill>
              <a:latin typeface="+mj-ea"/>
              <a:ea typeface="+mj-ea"/>
            </a:endParaRPr>
          </a:p>
        </p:txBody>
      </p:sp>
    </p:spTree>
    <p:extLst>
      <p:ext uri="{BB962C8B-B14F-4D97-AF65-F5344CB8AC3E}">
        <p14:creationId xmlns:p14="http://schemas.microsoft.com/office/powerpoint/2010/main" val="384135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251" y="3454355"/>
            <a:ext cx="3657599" cy="2655933"/>
          </a:xfrm>
          <a:prstGeom prst="rect">
            <a:avLst/>
          </a:prstGeom>
        </p:spPr>
      </p:pic>
      <p:sp>
        <p:nvSpPr>
          <p:cNvPr id="4" name="正方形/長方形 3"/>
          <p:cNvSpPr/>
          <p:nvPr/>
        </p:nvSpPr>
        <p:spPr>
          <a:xfrm>
            <a:off x="872577" y="1746789"/>
            <a:ext cx="3005951" cy="400110"/>
          </a:xfrm>
          <a:prstGeom prst="rect">
            <a:avLst/>
          </a:prstGeom>
        </p:spPr>
        <p:txBody>
          <a:bodyPr wrap="none">
            <a:spAutoFit/>
          </a:bodyPr>
          <a:lstStyle/>
          <a:p>
            <a:r>
              <a:rPr lang="en-US" altLang="zh-TW" sz="2000" dirty="0">
                <a:solidFill>
                  <a:srgbClr val="00B0F0"/>
                </a:solidFill>
                <a:latin typeface="メイリオ" panose="020B0604030504040204" pitchFamily="50" charset="-128"/>
                <a:ea typeface="メイリオ" panose="020B0604030504040204" pitchFamily="50" charset="-128"/>
              </a:rPr>
              <a:t>〈</a:t>
            </a:r>
            <a:r>
              <a:rPr lang="zh-TW" altLang="en-US" sz="2000" dirty="0">
                <a:solidFill>
                  <a:srgbClr val="00B0F0"/>
                </a:solidFill>
                <a:latin typeface="メイリオ" panose="020B0604030504040204" pitchFamily="50" charset="-128"/>
                <a:ea typeface="メイリオ" panose="020B0604030504040204" pitchFamily="50" charset="-128"/>
              </a:rPr>
              <a:t>用語</a:t>
            </a:r>
            <a:r>
              <a:rPr lang="en-US" altLang="zh-TW" sz="2000" dirty="0">
                <a:solidFill>
                  <a:srgbClr val="00B0F0"/>
                </a:solidFill>
                <a:latin typeface="メイリオ" panose="020B0604030504040204" pitchFamily="50" charset="-128"/>
                <a:ea typeface="メイリオ" panose="020B0604030504040204" pitchFamily="50" charset="-128"/>
              </a:rPr>
              <a:t>〉</a:t>
            </a:r>
            <a:r>
              <a:rPr lang="zh-TW" altLang="en-US" sz="2000" dirty="0">
                <a:solidFill>
                  <a:srgbClr val="000000"/>
                </a:solidFill>
                <a:latin typeface="メイリオ" panose="020B0604030504040204" pitchFamily="50" charset="-128"/>
                <a:ea typeface="メイリオ" panose="020B0604030504040204" pitchFamily="50" charset="-128"/>
              </a:rPr>
              <a:t>高額療養費制度</a:t>
            </a:r>
            <a:endParaRPr lang="ja-JP" altLang="en-US" sz="20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1090810" y="2181966"/>
            <a:ext cx="10396340" cy="2081339"/>
          </a:xfrm>
          <a:prstGeom prst="rect">
            <a:avLst/>
          </a:prstGeom>
        </p:spPr>
        <p:txBody>
          <a:bodyPr wrap="square">
            <a:spAutoFit/>
          </a:bodyPr>
          <a:lstStyle/>
          <a:p>
            <a:pPr>
              <a:lnSpc>
                <a:spcPct val="150000"/>
              </a:lnSpc>
            </a:pPr>
            <a:r>
              <a:rPr lang="ja-JP" altLang="en-US" sz="2200" dirty="0">
                <a:latin typeface="メイリオ" panose="020B0604030504040204" pitchFamily="50" charset="-128"/>
                <a:ea typeface="メイリオ" panose="020B0604030504040204" pitchFamily="50" charset="-128"/>
              </a:rPr>
              <a:t>医療費の家計負担が重くならないよう、医療機関や薬局の窓口で支払う医療費が１か月で上限額を超えた場合、その超えた額を支給する制度です。</a:t>
            </a:r>
            <a:endParaRPr lang="en-US" altLang="ja-JP" sz="2200" dirty="0">
              <a:latin typeface="メイリオ" panose="020B0604030504040204" pitchFamily="50" charset="-128"/>
              <a:ea typeface="メイリオ" panose="020B0604030504040204" pitchFamily="50" charset="-128"/>
            </a:endParaRPr>
          </a:p>
          <a:p>
            <a:pPr>
              <a:lnSpc>
                <a:spcPct val="150000"/>
              </a:lnSpc>
            </a:pPr>
            <a:r>
              <a:rPr lang="ja-JP" altLang="en-US" sz="2200" dirty="0">
                <a:latin typeface="メイリオ" panose="020B0604030504040204" pitchFamily="50" charset="-128"/>
                <a:ea typeface="メイリオ" panose="020B0604030504040204" pitchFamily="50" charset="-128"/>
              </a:rPr>
              <a:t>加入している医療保険の種類や年齢、</a:t>
            </a:r>
            <a:endParaRPr lang="en-US" altLang="ja-JP" sz="2200" dirty="0">
              <a:latin typeface="メイリオ" panose="020B0604030504040204" pitchFamily="50" charset="-128"/>
              <a:ea typeface="メイリオ" panose="020B0604030504040204" pitchFamily="50" charset="-128"/>
            </a:endParaRPr>
          </a:p>
          <a:p>
            <a:pPr>
              <a:lnSpc>
                <a:spcPct val="150000"/>
              </a:lnSpc>
            </a:pPr>
            <a:r>
              <a:rPr lang="ja-JP" altLang="en-US" sz="2200" dirty="0">
                <a:latin typeface="メイリオ" panose="020B0604030504040204" pitchFamily="50" charset="-128"/>
                <a:ea typeface="メイリオ" panose="020B0604030504040204" pitchFamily="50" charset="-128"/>
              </a:rPr>
              <a:t>収入によって上限額が異なります。</a:t>
            </a:r>
          </a:p>
        </p:txBody>
      </p:sp>
      <p:sp>
        <p:nvSpPr>
          <p:cNvPr id="11" name="タイトル 1">
            <a:extLst>
              <a:ext uri="{FF2B5EF4-FFF2-40B4-BE49-F238E27FC236}">
                <a16:creationId xmlns:a16="http://schemas.microsoft.com/office/drawing/2014/main" id="{4E09A84E-FB35-4F6A-AD2B-3F0B193F5647}"/>
              </a:ext>
            </a:extLst>
          </p:cNvPr>
          <p:cNvSpPr>
            <a:spLocks noGrp="1"/>
          </p:cNvSpPr>
          <p:nvPr>
            <p:ph type="title"/>
          </p:nvPr>
        </p:nvSpPr>
        <p:spPr/>
        <p:txBody>
          <a:bodyPr>
            <a:no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バイオ医薬品はなぜ高額なものが</a:t>
            </a:r>
            <a:br>
              <a:rPr lang="en-US" altLang="ja-JP"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多いのですか？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6D92A5B2-E28A-F942-956D-ADE37AB98A9E}"/>
              </a:ext>
            </a:extLst>
          </p:cNvPr>
          <p:cNvSpPr txBox="1"/>
          <p:nvPr/>
        </p:nvSpPr>
        <p:spPr>
          <a:xfrm>
            <a:off x="585437" y="91123"/>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5</a:t>
            </a:r>
            <a:endParaRPr lang="ja-JP" altLang="en-US" sz="8800" dirty="0">
              <a:solidFill>
                <a:srgbClr val="FF33CC"/>
              </a:solidFill>
              <a:latin typeface="+mj-ea"/>
              <a:ea typeface="+mj-ea"/>
            </a:endParaRPr>
          </a:p>
        </p:txBody>
      </p:sp>
    </p:spTree>
    <p:extLst>
      <p:ext uri="{BB962C8B-B14F-4D97-AF65-F5344CB8AC3E}">
        <p14:creationId xmlns:p14="http://schemas.microsoft.com/office/powerpoint/2010/main" val="1063930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800" y="72000"/>
            <a:ext cx="10515600" cy="1325563"/>
          </a:xfrm>
        </p:spPr>
        <p:txBody>
          <a:bodyPr>
            <a:normAutofit/>
          </a:bodyPr>
          <a:lstStyle/>
          <a:p>
            <a:r>
              <a:rPr kumimoji="1" lang="ja-JP" altLang="en-US" sz="3600" dirty="0">
                <a:solidFill>
                  <a:srgbClr val="2F5597"/>
                </a:solidFill>
                <a:latin typeface="Meiryo" panose="020B0604030504040204" pitchFamily="34" charset="-128"/>
                <a:ea typeface="Meiryo" panose="020B0604030504040204" pitchFamily="34" charset="-128"/>
              </a:rPr>
              <a:t>はじめに</a:t>
            </a:r>
          </a:p>
        </p:txBody>
      </p:sp>
      <p:sp>
        <p:nvSpPr>
          <p:cNvPr id="3" name="コンテンツ プレースホルダー 2"/>
          <p:cNvSpPr>
            <a:spLocks noGrp="1"/>
          </p:cNvSpPr>
          <p:nvPr>
            <p:ph idx="1"/>
          </p:nvPr>
        </p:nvSpPr>
        <p:spPr>
          <a:xfrm>
            <a:off x="838800" y="1753984"/>
            <a:ext cx="10620000" cy="4330015"/>
          </a:xfrm>
        </p:spPr>
        <p:txBody>
          <a:bodyPr>
            <a:noAutofit/>
          </a:bodyPr>
          <a:lstStyle/>
          <a:p>
            <a:pPr marL="0" indent="0">
              <a:lnSpc>
                <a:spcPct val="100000"/>
              </a:lnSpc>
              <a:spcBef>
                <a:spcPts val="800"/>
              </a:spcBef>
              <a:buNone/>
            </a:pPr>
            <a:r>
              <a:rPr lang="ja-JP" altLang="en-US" sz="1800" dirty="0">
                <a:latin typeface="Meiryo" panose="020B0604030504040204" pitchFamily="34" charset="-128"/>
                <a:ea typeface="Meiryo" panose="020B0604030504040204" pitchFamily="34" charset="-128"/>
              </a:rPr>
              <a:t>皆さんは、バイオ医薬品についてご存じでしょうか？</a:t>
            </a:r>
          </a:p>
          <a:p>
            <a:pPr marL="0" indent="0">
              <a:lnSpc>
                <a:spcPct val="100000"/>
              </a:lnSpc>
              <a:spcBef>
                <a:spcPts val="800"/>
              </a:spcBef>
              <a:buNone/>
            </a:pPr>
            <a:r>
              <a:rPr lang="ja-JP" altLang="en-US" sz="1800" b="1" dirty="0">
                <a:latin typeface="Meiryo" panose="020B0604030504040204" pitchFamily="34" charset="-128"/>
                <a:ea typeface="Meiryo" panose="020B0604030504040204" pitchFamily="34" charset="-128"/>
              </a:rPr>
              <a:t>バイオ医薬品</a:t>
            </a:r>
            <a:r>
              <a:rPr lang="ja-JP" altLang="en-US" sz="1800" dirty="0">
                <a:latin typeface="Meiryo" panose="020B0604030504040204" pitchFamily="34" charset="-128"/>
                <a:ea typeface="Meiryo" panose="020B0604030504040204" pitchFamily="34" charset="-128"/>
              </a:rPr>
              <a:t>とは、遺伝子組換え技術や細胞培養技術を用いて製造したタンパク質を有効成分とする医薬品です。医療機関において、バイオ医薬品は</a:t>
            </a:r>
            <a:r>
              <a:rPr lang="ja-JP" altLang="en-US" sz="1800" b="1" dirty="0">
                <a:latin typeface="Meiryo" panose="020B0604030504040204" pitchFamily="34" charset="-128"/>
                <a:ea typeface="Meiryo" panose="020B0604030504040204" pitchFamily="34" charset="-128"/>
              </a:rPr>
              <a:t>生物学的製剤</a:t>
            </a:r>
            <a:r>
              <a:rPr lang="ja-JP" altLang="en-US" sz="1800" dirty="0">
                <a:latin typeface="Meiryo" panose="020B0604030504040204" pitchFamily="34" charset="-128"/>
                <a:ea typeface="Meiryo" panose="020B0604030504040204" pitchFamily="34" charset="-128"/>
              </a:rPr>
              <a:t>や</a:t>
            </a:r>
            <a:r>
              <a:rPr lang="ja-JP" altLang="en-US" sz="1800" b="1" dirty="0">
                <a:latin typeface="Meiryo" panose="020B0604030504040204" pitchFamily="34" charset="-128"/>
                <a:ea typeface="Meiryo" panose="020B0604030504040204" pitchFamily="34" charset="-128"/>
              </a:rPr>
              <a:t>遺伝子組換え医薬品</a:t>
            </a:r>
            <a:r>
              <a:rPr lang="ja-JP" altLang="en-US" sz="1800" dirty="0">
                <a:latin typeface="Meiryo" panose="020B0604030504040204" pitchFamily="34" charset="-128"/>
                <a:ea typeface="Meiryo" panose="020B0604030504040204" pitchFamily="34" charset="-128"/>
              </a:rPr>
              <a:t>、などと呼ばれることもあります。</a:t>
            </a:r>
          </a:p>
          <a:p>
            <a:pPr marL="0" indent="0">
              <a:lnSpc>
                <a:spcPct val="100000"/>
              </a:lnSpc>
              <a:spcBef>
                <a:spcPts val="800"/>
              </a:spcBef>
              <a:buNone/>
            </a:pPr>
            <a:r>
              <a:rPr lang="ja-JP" altLang="en-US" sz="1800" b="1" dirty="0">
                <a:latin typeface="Meiryo" panose="020B0604030504040204" pitchFamily="34" charset="-128"/>
                <a:ea typeface="Meiryo" panose="020B0604030504040204" pitchFamily="34" charset="-128"/>
              </a:rPr>
              <a:t>バイオ医薬品は、これまで治療薬のなかった病気や、従来の医薬品では満足度の高い治療を行うことの出来なかった病気への効果が期待されています。</a:t>
            </a:r>
          </a:p>
          <a:p>
            <a:pPr marL="0" indent="0" algn="just">
              <a:lnSpc>
                <a:spcPct val="100000"/>
              </a:lnSpc>
              <a:spcBef>
                <a:spcPts val="800"/>
              </a:spcBef>
              <a:buNone/>
            </a:pPr>
            <a:r>
              <a:rPr lang="ja-JP" altLang="en-US" sz="1800" dirty="0">
                <a:latin typeface="Meiryo" panose="020B0604030504040204" pitchFamily="34" charset="-128"/>
                <a:ea typeface="Meiryo" panose="020B0604030504040204" pitchFamily="34" charset="-128"/>
              </a:rPr>
              <a:t>バイオ医薬品は注射薬がほとんどですが、一般的な医薬品（化学合成により製造される低分子医薬品）には飲んで効く薬もたくさんあります。その差は何なのでしょうか？また、バイオ医薬品を自分で注射するようになった場合、どのような点に注意したら良いか、ご存じでしょうか。</a:t>
            </a:r>
          </a:p>
          <a:p>
            <a:pPr marL="0" indent="0">
              <a:lnSpc>
                <a:spcPct val="100000"/>
              </a:lnSpc>
              <a:spcBef>
                <a:spcPts val="800"/>
              </a:spcBef>
              <a:buNone/>
            </a:pPr>
            <a:r>
              <a:rPr lang="ja-JP" altLang="en-US" sz="1800" dirty="0">
                <a:latin typeface="Meiryo" panose="020B0604030504040204" pitchFamily="34" charset="-128"/>
                <a:ea typeface="Meiryo" panose="020B0604030504040204" pitchFamily="34" charset="-128"/>
              </a:rPr>
              <a:t>このようなバイオ医薬品に対する疑問点にお答えして、安心して使用できるように本資料を作成致しました。</a:t>
            </a:r>
          </a:p>
          <a:p>
            <a:pPr marL="0" indent="0">
              <a:lnSpc>
                <a:spcPct val="100000"/>
              </a:lnSpc>
              <a:spcBef>
                <a:spcPts val="800"/>
              </a:spcBef>
              <a:buNone/>
            </a:pPr>
            <a:r>
              <a:rPr lang="ja-JP" altLang="en-US" sz="1800" dirty="0">
                <a:latin typeface="Meiryo" panose="020B0604030504040204" pitchFamily="34" charset="-128"/>
                <a:ea typeface="Meiryo" panose="020B0604030504040204" pitchFamily="34" charset="-128"/>
              </a:rPr>
              <a:t>バイオ医薬品について少しでもご理解を深めていただけると幸いです。</a:t>
            </a:r>
          </a:p>
        </p:txBody>
      </p:sp>
      <p:sp>
        <p:nvSpPr>
          <p:cNvPr id="4" name="正方形/長方形 3"/>
          <p:cNvSpPr/>
          <p:nvPr/>
        </p:nvSpPr>
        <p:spPr>
          <a:xfrm>
            <a:off x="5877525" y="6030633"/>
            <a:ext cx="5476875" cy="692497"/>
          </a:xfrm>
          <a:prstGeom prst="rect">
            <a:avLst/>
          </a:prstGeom>
        </p:spPr>
        <p:txBody>
          <a:bodyPr wrap="square">
            <a:spAutoFit/>
          </a:bodyPr>
          <a:lstStyle/>
          <a:p>
            <a:r>
              <a:rPr lang="ja-JP" altLang="en-US" sz="1300" dirty="0">
                <a:solidFill>
                  <a:srgbClr val="FF66F3"/>
                </a:solidFill>
                <a:latin typeface="メイリオ" panose="020B0604030504040204" pitchFamily="50" charset="-128"/>
                <a:ea typeface="メイリオ" panose="020B0604030504040204" pitchFamily="50" charset="-128"/>
              </a:rPr>
              <a:t>承認されているバイオ医薬品は、</a:t>
            </a:r>
          </a:p>
          <a:p>
            <a:r>
              <a:rPr lang="ja-JP" altLang="en-US" sz="1300" dirty="0">
                <a:solidFill>
                  <a:srgbClr val="FF66F3"/>
                </a:solidFill>
                <a:latin typeface="メイリオ" panose="020B0604030504040204" pitchFamily="50" charset="-128"/>
                <a:ea typeface="メイリオ" panose="020B0604030504040204" pitchFamily="50" charset="-128"/>
              </a:rPr>
              <a:t>国立医薬品食品衛生研究所ホームページなどから調べることができます</a:t>
            </a:r>
          </a:p>
          <a:p>
            <a:r>
              <a:rPr lang="en-US" altLang="ja-JP" sz="1300" dirty="0">
                <a:solidFill>
                  <a:srgbClr val="FF66F3"/>
                </a:solidFill>
                <a:latin typeface="メイリオ" panose="020B0604030504040204" pitchFamily="50" charset="-128"/>
                <a:ea typeface="メイリオ" panose="020B0604030504040204" pitchFamily="50" charset="-128"/>
              </a:rPr>
              <a:t>http://www.nihs.go.jp/dbcb/approved_biologicals.html</a:t>
            </a:r>
            <a:endParaRPr lang="ja-JP" altLang="en-US" sz="1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71439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バイオ後続品（バイオシミラー）とは</a:t>
            </a:r>
            <a:br>
              <a:rPr lang="ja-JP" altLang="en-US"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どのような医薬品ですか？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sp>
        <p:nvSpPr>
          <p:cNvPr id="27" name="コンテンツ プレースホルダー 2"/>
          <p:cNvSpPr>
            <a:spLocks noGrp="1"/>
          </p:cNvSpPr>
          <p:nvPr>
            <p:ph idx="4294967295"/>
          </p:nvPr>
        </p:nvSpPr>
        <p:spPr>
          <a:xfrm>
            <a:off x="2920932" y="2500674"/>
            <a:ext cx="8326187" cy="3640932"/>
          </a:xfrm>
        </p:spPr>
        <p:txBody>
          <a:bodyPr>
            <a:noAutofit/>
          </a:bodyPr>
          <a:lstStyle/>
          <a:p>
            <a:pPr marL="0" indent="0">
              <a:lnSpc>
                <a:spcPts val="2100"/>
              </a:lnSpc>
              <a:buNone/>
            </a:pPr>
            <a:r>
              <a:rPr lang="ja-JP" altLang="en-US" sz="2000" b="1" dirty="0">
                <a:solidFill>
                  <a:srgbClr val="FF0000"/>
                </a:solidFill>
                <a:latin typeface="メイリオ" panose="020B0604030504040204" pitchFamily="50" charset="-128"/>
                <a:ea typeface="メイリオ" panose="020B0604030504040204" pitchFamily="50" charset="-128"/>
              </a:rPr>
              <a:t>バイオ後続品</a:t>
            </a:r>
            <a:r>
              <a:rPr lang="en-US" altLang="ja-JP" sz="2000" b="1" dirty="0">
                <a:solidFill>
                  <a:srgbClr val="FF0000"/>
                </a:solidFill>
                <a:latin typeface="メイリオ" panose="020B0604030504040204" pitchFamily="50" charset="-128"/>
                <a:ea typeface="メイリオ" panose="020B0604030504040204" pitchFamily="50" charset="-128"/>
              </a:rPr>
              <a:t>(</a:t>
            </a:r>
            <a:r>
              <a:rPr lang="ja-JP" altLang="en-US" sz="2000" b="1" dirty="0">
                <a:solidFill>
                  <a:srgbClr val="FF0000"/>
                </a:solidFill>
                <a:latin typeface="メイリオ" panose="020B0604030504040204" pitchFamily="50" charset="-128"/>
                <a:ea typeface="メイリオ" panose="020B0604030504040204" pitchFamily="50" charset="-128"/>
              </a:rPr>
              <a:t>バイオシミラー</a:t>
            </a:r>
            <a:r>
              <a:rPr lang="en-US" altLang="ja-JP" sz="2000" b="1" dirty="0">
                <a:solidFill>
                  <a:srgbClr val="FF0000"/>
                </a:solidFill>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とは、国内で既に新医薬品として承認されているバイオ医薬品</a:t>
            </a:r>
            <a:r>
              <a:rPr lang="en-US" altLang="ja-JP" sz="2000"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先行バイオ医薬品</a:t>
            </a: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と</a:t>
            </a:r>
            <a:r>
              <a:rPr lang="ja-JP" altLang="en-US" sz="2000" b="1" dirty="0">
                <a:latin typeface="メイリオ" panose="020B0604030504040204" pitchFamily="50" charset="-128"/>
                <a:ea typeface="メイリオ" panose="020B0604030504040204" pitchFamily="50" charset="-128"/>
              </a:rPr>
              <a:t>同等／同質の品質、安全性、有効性を示す医薬品</a:t>
            </a:r>
            <a:r>
              <a:rPr lang="ja-JP" altLang="en-US" sz="2000" dirty="0">
                <a:latin typeface="メイリオ" panose="020B0604030504040204" pitchFamily="50" charset="-128"/>
                <a:ea typeface="メイリオ" panose="020B0604030504040204" pitchFamily="50" charset="-128"/>
              </a:rPr>
              <a:t>として、先行バイオ医薬品とは異なる会社で開発されるバイオ医薬品のことです。</a:t>
            </a:r>
          </a:p>
          <a:p>
            <a:pPr marL="0" indent="0">
              <a:lnSpc>
                <a:spcPts val="2100"/>
              </a:lnSpc>
              <a:buNone/>
            </a:pPr>
            <a:r>
              <a:rPr lang="ja-JP" altLang="en-US" sz="2000" dirty="0">
                <a:latin typeface="メイリオ" panose="020B0604030504040204" pitchFamily="50" charset="-128"/>
                <a:ea typeface="メイリオ" panose="020B0604030504040204" pitchFamily="50" charset="-128"/>
              </a:rPr>
              <a:t>同等／同質とは品質が類似していて、安全性・有効性に影響するような違いはないことです。同等性／同質性を示すため、ジェネリック医薬品とは違って、バイオシミラーの開発を行うには</a:t>
            </a:r>
            <a:r>
              <a:rPr lang="ja-JP" altLang="en-US" sz="2000" b="1" dirty="0">
                <a:latin typeface="メイリオ" panose="020B0604030504040204" pitchFamily="50" charset="-128"/>
                <a:ea typeface="メイリオ" panose="020B0604030504040204" pitchFamily="50" charset="-128"/>
              </a:rPr>
              <a:t>効果や副作用などを評価する臨床試験を行う</a:t>
            </a:r>
            <a:r>
              <a:rPr lang="ja-JP" altLang="en-US" sz="2000" dirty="0">
                <a:latin typeface="メイリオ" panose="020B0604030504040204" pitchFamily="50" charset="-128"/>
                <a:ea typeface="メイリオ" panose="020B0604030504040204" pitchFamily="50" charset="-128"/>
              </a:rPr>
              <a:t>ことが求められています。</a:t>
            </a:r>
          </a:p>
          <a:p>
            <a:pPr marL="0" indent="0">
              <a:lnSpc>
                <a:spcPts val="2100"/>
              </a:lnSpc>
              <a:buNone/>
            </a:pPr>
            <a:r>
              <a:rPr lang="ja-JP" altLang="en-US" sz="2000" dirty="0">
                <a:latin typeface="メイリオ" panose="020B0604030504040204" pitchFamily="50" charset="-128"/>
                <a:ea typeface="メイリオ" panose="020B0604030504040204" pitchFamily="50" charset="-128"/>
              </a:rPr>
              <a:t>バイオシミラーは先行バイオ医薬品より</a:t>
            </a:r>
            <a:r>
              <a:rPr lang="ja-JP" altLang="en-US" sz="2000" b="1" dirty="0">
                <a:latin typeface="メイリオ" panose="020B0604030504040204" pitchFamily="50" charset="-128"/>
                <a:ea typeface="メイリオ" panose="020B0604030504040204" pitchFamily="50" charset="-128"/>
              </a:rPr>
              <a:t>薬価が安くなることから、医療財政の負担軽減</a:t>
            </a:r>
            <a:r>
              <a:rPr lang="ja-JP" altLang="en-US" sz="2000" dirty="0">
                <a:latin typeface="メイリオ" panose="020B0604030504040204" pitchFamily="50" charset="-128"/>
                <a:ea typeface="メイリオ" panose="020B0604030504040204" pitchFamily="50" charset="-128"/>
              </a:rPr>
              <a:t>が期待されます。</a:t>
            </a:r>
          </a:p>
        </p:txBody>
      </p:sp>
      <p:sp>
        <p:nvSpPr>
          <p:cNvPr id="5" name="テキスト ボックス 4"/>
          <p:cNvSpPr txBox="1"/>
          <p:nvPr/>
        </p:nvSpPr>
        <p:spPr>
          <a:xfrm>
            <a:off x="585437" y="91123"/>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6</a:t>
            </a:r>
            <a:endParaRPr lang="ja-JP" altLang="en-US" sz="8800" dirty="0">
              <a:solidFill>
                <a:srgbClr val="FF33CC"/>
              </a:solidFill>
              <a:latin typeface="+mj-ea"/>
              <a:ea typeface="+mj-ea"/>
            </a:endParaRPr>
          </a:p>
        </p:txBody>
      </p:sp>
      <p:pic>
        <p:nvPicPr>
          <p:cNvPr id="10" name="図 9">
            <a:extLst>
              <a:ext uri="{FF2B5EF4-FFF2-40B4-BE49-F238E27FC236}">
                <a16:creationId xmlns:a16="http://schemas.microsoft.com/office/drawing/2014/main" id="{35C0477B-2DA3-AB45-9F46-57CD8D411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52" y="3737610"/>
            <a:ext cx="1618023" cy="1851128"/>
          </a:xfrm>
          <a:prstGeom prst="rect">
            <a:avLst/>
          </a:prstGeom>
        </p:spPr>
      </p:pic>
      <p:sp>
        <p:nvSpPr>
          <p:cNvPr id="11" name="角丸四角形吹き出し 10">
            <a:extLst>
              <a:ext uri="{FF2B5EF4-FFF2-40B4-BE49-F238E27FC236}">
                <a16:creationId xmlns:a16="http://schemas.microsoft.com/office/drawing/2014/main" id="{9B30403B-E39F-904B-82A1-7D53AEACCED6}"/>
              </a:ext>
            </a:extLst>
          </p:cNvPr>
          <p:cNvSpPr/>
          <p:nvPr/>
        </p:nvSpPr>
        <p:spPr>
          <a:xfrm>
            <a:off x="2411730" y="1714500"/>
            <a:ext cx="9086850" cy="4511574"/>
          </a:xfrm>
          <a:prstGeom prst="wedgeRoundRectCallout">
            <a:avLst>
              <a:gd name="adj1" fmla="val -56762"/>
              <a:gd name="adj2" fmla="val 23264"/>
              <a:gd name="adj3" fmla="val 16667"/>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52DA0934-12FF-6C43-9461-326DF937C4F5}"/>
              </a:ext>
            </a:extLst>
          </p:cNvPr>
          <p:cNvSpPr txBox="1"/>
          <p:nvPr/>
        </p:nvSpPr>
        <p:spPr>
          <a:xfrm>
            <a:off x="2822628" y="1542847"/>
            <a:ext cx="829073" cy="1564482"/>
          </a:xfrm>
          <a:prstGeom prst="rect">
            <a:avLst/>
          </a:prstGeom>
          <a:noFill/>
        </p:spPr>
        <p:txBody>
          <a:bodyPr wrap="none" rtlCol="0">
            <a:spAutoFit/>
          </a:bodyPr>
          <a:lstStyle/>
          <a:p>
            <a:pPr>
              <a:lnSpc>
                <a:spcPts val="8800"/>
              </a:lnSpc>
            </a:pPr>
            <a:r>
              <a:rPr lang="en-US" altLang="ja-JP" sz="6000" dirty="0">
                <a:solidFill>
                  <a:srgbClr val="00B0F0"/>
                </a:solidFill>
                <a:latin typeface="+mj-ea"/>
                <a:ea typeface="+mj-ea"/>
              </a:rPr>
              <a:t>A.</a:t>
            </a:r>
            <a:endParaRPr lang="ja-JP" altLang="en-US" sz="6000" dirty="0">
              <a:solidFill>
                <a:srgbClr val="00B0F0"/>
              </a:solidFill>
              <a:latin typeface="+mj-ea"/>
              <a:ea typeface="+mj-ea"/>
            </a:endParaRPr>
          </a:p>
        </p:txBody>
      </p:sp>
    </p:spTree>
    <p:extLst>
      <p:ext uri="{BB962C8B-B14F-4D97-AF65-F5344CB8AC3E}">
        <p14:creationId xmlns:p14="http://schemas.microsoft.com/office/powerpoint/2010/main" val="2964428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バイオ後続品（バイオシミラー）とは</a:t>
            </a:r>
            <a:br>
              <a:rPr lang="ja-JP" altLang="en-US"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どのような医薬品ですか？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grpSp>
        <p:nvGrpSpPr>
          <p:cNvPr id="23" name="グループ化 22">
            <a:extLst>
              <a:ext uri="{FF2B5EF4-FFF2-40B4-BE49-F238E27FC236}">
                <a16:creationId xmlns:a16="http://schemas.microsoft.com/office/drawing/2014/main" id="{A9C6F57D-2203-E74C-8F27-57154AB31B8F}"/>
              </a:ext>
            </a:extLst>
          </p:cNvPr>
          <p:cNvGrpSpPr/>
          <p:nvPr/>
        </p:nvGrpSpPr>
        <p:grpSpPr>
          <a:xfrm>
            <a:off x="6735274" y="1518836"/>
            <a:ext cx="4193436" cy="4519148"/>
            <a:chOff x="6735274" y="1518836"/>
            <a:chExt cx="4193436" cy="4519148"/>
          </a:xfrm>
        </p:grpSpPr>
        <p:pic>
          <p:nvPicPr>
            <p:cNvPr id="21" name="図 20">
              <a:extLst>
                <a:ext uri="{FF2B5EF4-FFF2-40B4-BE49-F238E27FC236}">
                  <a16:creationId xmlns:a16="http://schemas.microsoft.com/office/drawing/2014/main" id="{7169D1B3-95B7-A14E-B8A9-DC6A124ECC44}"/>
                </a:ext>
              </a:extLst>
            </p:cNvPr>
            <p:cNvPicPr>
              <a:picLocks noChangeAspect="1"/>
            </p:cNvPicPr>
            <p:nvPr/>
          </p:nvPicPr>
          <p:blipFill rotWithShape="1">
            <a:blip r:embed="rId3">
              <a:extLst>
                <a:ext uri="{28A0092B-C50C-407E-A947-70E740481C1C}">
                  <a14:useLocalDpi xmlns:a14="http://schemas.microsoft.com/office/drawing/2010/main" val="0"/>
                </a:ext>
              </a:extLst>
            </a:blip>
            <a:srcRect l="49258" t="5521" r="2155" b="2374"/>
            <a:stretch/>
          </p:blipFill>
          <p:spPr>
            <a:xfrm>
              <a:off x="6735274" y="1518836"/>
              <a:ext cx="4074659" cy="4519148"/>
            </a:xfrm>
            <a:prstGeom prst="rect">
              <a:avLst/>
            </a:prstGeom>
          </p:spPr>
        </p:pic>
        <p:sp>
          <p:nvSpPr>
            <p:cNvPr id="8" name="正方形/長方形 7"/>
            <p:cNvSpPr/>
            <p:nvPr/>
          </p:nvSpPr>
          <p:spPr>
            <a:xfrm>
              <a:off x="7692820" y="1587434"/>
              <a:ext cx="2159566" cy="307777"/>
            </a:xfrm>
            <a:prstGeom prst="rect">
              <a:avLst/>
            </a:prstGeom>
          </p:spPr>
          <p:txBody>
            <a:bodyPr wrap="none">
              <a:spAutoFit/>
            </a:bodyPr>
            <a:lstStyle/>
            <a:p>
              <a:r>
                <a:rPr lang="ja-JP" altLang="en-US" sz="1400" b="1" dirty="0">
                  <a:solidFill>
                    <a:schemeClr val="bg1"/>
                  </a:solidFill>
                  <a:latin typeface="メイリオ" panose="020B0604030504040204" pitchFamily="50" charset="-128"/>
                  <a:ea typeface="メイリオ" panose="020B0604030504040204" pitchFamily="50" charset="-128"/>
                </a:rPr>
                <a:t>参考：後発医薬品の特徴</a:t>
              </a:r>
            </a:p>
          </p:txBody>
        </p:sp>
        <p:sp>
          <p:nvSpPr>
            <p:cNvPr id="9" name="正方形/長方形 8"/>
            <p:cNvSpPr/>
            <p:nvPr/>
          </p:nvSpPr>
          <p:spPr>
            <a:xfrm>
              <a:off x="6928140" y="4329174"/>
              <a:ext cx="3782184" cy="1323439"/>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・有効成分の構造は先発医薬品と</a:t>
              </a:r>
              <a:r>
                <a:rPr lang="ja-JP" altLang="en-US" sz="1600" b="1" dirty="0">
                  <a:latin typeface="メイリオ" panose="020B0604030504040204" pitchFamily="50" charset="-128"/>
                  <a:ea typeface="メイリオ" panose="020B0604030504040204" pitchFamily="50" charset="-128"/>
                </a:rPr>
                <a:t>同じ</a:t>
              </a:r>
            </a:p>
            <a:p>
              <a:r>
                <a:rPr lang="ja-JP" altLang="en-US" sz="1600" dirty="0">
                  <a:latin typeface="メイリオ" panose="020B0604030504040204" pitchFamily="50" charset="-128"/>
                  <a:ea typeface="メイリオ" panose="020B0604030504040204" pitchFamily="50" charset="-128"/>
                </a:rPr>
                <a:t>・有効性・安全性を評価する臨床試験</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はジェネリック医薬品では行わなく</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てもよい（血中濃度推移が同等であ</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ることを評価する）</a:t>
              </a:r>
            </a:p>
          </p:txBody>
        </p:sp>
        <p:sp>
          <p:nvSpPr>
            <p:cNvPr id="10" name="正方形/長方形 9"/>
            <p:cNvSpPr/>
            <p:nvPr/>
          </p:nvSpPr>
          <p:spPr>
            <a:xfrm>
              <a:off x="8273091" y="2201450"/>
              <a:ext cx="2655619" cy="584775"/>
            </a:xfrm>
            <a:prstGeom prst="rect">
              <a:avLst/>
            </a:prstGeom>
          </p:spPr>
          <p:txBody>
            <a:bodyPr wrap="square">
              <a:spAutoFit/>
            </a:bodyPr>
            <a:lstStyle/>
            <a:p>
              <a:pPr algn="ctr"/>
              <a:r>
                <a:rPr lang="ja-JP" altLang="en-US" sz="1600" dirty="0">
                  <a:latin typeface="メイリオ" panose="020B0604030504040204" pitchFamily="50" charset="-128"/>
                  <a:ea typeface="メイリオ" panose="020B0604030504040204" pitchFamily="50" charset="-128"/>
                </a:rPr>
                <a:t>後発医薬品</a:t>
              </a:r>
            </a:p>
            <a:p>
              <a:pPr algn="ctr"/>
              <a:r>
                <a:rPr lang="ja-JP" altLang="en-US" sz="1600" dirty="0">
                  <a:latin typeface="メイリオ" panose="020B0604030504040204" pitchFamily="50" charset="-128"/>
                  <a:ea typeface="メイリオ" panose="020B0604030504040204" pitchFamily="50" charset="-128"/>
                </a:rPr>
                <a:t>（ジェネリック医薬品）</a:t>
              </a:r>
            </a:p>
          </p:txBody>
        </p:sp>
        <p:sp>
          <p:nvSpPr>
            <p:cNvPr id="11" name="正方形/長方形 10"/>
            <p:cNvSpPr/>
            <p:nvPr/>
          </p:nvSpPr>
          <p:spPr>
            <a:xfrm>
              <a:off x="7080530" y="2297146"/>
              <a:ext cx="1210589" cy="338554"/>
            </a:xfrm>
            <a:prstGeom prst="rect">
              <a:avLst/>
            </a:prstGeom>
          </p:spPr>
          <p:txBody>
            <a:bodyPr wrap="none">
              <a:spAutoFit/>
            </a:bodyPr>
            <a:lstStyle/>
            <a:p>
              <a:pPr algn="ctr"/>
              <a:r>
                <a:rPr lang="ja-JP" altLang="en-US" sz="1600" dirty="0">
                  <a:latin typeface="メイリオ" panose="020B0604030504040204" pitchFamily="50" charset="-128"/>
                  <a:ea typeface="メイリオ" panose="020B0604030504040204" pitchFamily="50" charset="-128"/>
                </a:rPr>
                <a:t>先発医薬品</a:t>
              </a:r>
            </a:p>
          </p:txBody>
        </p:sp>
      </p:grpSp>
      <p:grpSp>
        <p:nvGrpSpPr>
          <p:cNvPr id="22" name="グループ化 21">
            <a:extLst>
              <a:ext uri="{FF2B5EF4-FFF2-40B4-BE49-F238E27FC236}">
                <a16:creationId xmlns:a16="http://schemas.microsoft.com/office/drawing/2014/main" id="{DAF5C4DB-194F-4049-8A80-16A941BD255A}"/>
              </a:ext>
            </a:extLst>
          </p:cNvPr>
          <p:cNvGrpSpPr/>
          <p:nvPr/>
        </p:nvGrpSpPr>
        <p:grpSpPr>
          <a:xfrm>
            <a:off x="1937121" y="1518836"/>
            <a:ext cx="4185862" cy="4685293"/>
            <a:chOff x="1937121" y="1518836"/>
            <a:chExt cx="4185862" cy="4685293"/>
          </a:xfrm>
        </p:grpSpPr>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 t="5521" r="50088" b="2374"/>
            <a:stretch/>
          </p:blipFill>
          <p:spPr>
            <a:xfrm>
              <a:off x="1937121" y="1518836"/>
              <a:ext cx="4185862" cy="4519148"/>
            </a:xfrm>
            <a:prstGeom prst="rect">
              <a:avLst/>
            </a:prstGeom>
          </p:spPr>
        </p:pic>
        <p:sp>
          <p:nvSpPr>
            <p:cNvPr id="3" name="正方形/長方形 2"/>
            <p:cNvSpPr/>
            <p:nvPr/>
          </p:nvSpPr>
          <p:spPr>
            <a:xfrm>
              <a:off x="3153740" y="1587434"/>
              <a:ext cx="1800493" cy="307777"/>
            </a:xfrm>
            <a:prstGeom prst="rect">
              <a:avLst/>
            </a:prstGeom>
          </p:spPr>
          <p:txBody>
            <a:bodyPr wrap="none">
              <a:spAutoFit/>
            </a:bodyPr>
            <a:lstStyle/>
            <a:p>
              <a:r>
                <a:rPr lang="ja-JP" altLang="en-US" sz="1400" b="1" dirty="0">
                  <a:solidFill>
                    <a:srgbClr val="FFFFFF"/>
                  </a:solidFill>
                  <a:latin typeface="メイリオ" panose="020B0604030504040204" pitchFamily="50" charset="-128"/>
                  <a:ea typeface="メイリオ" panose="020B0604030504040204" pitchFamily="50" charset="-128"/>
                </a:rPr>
                <a:t>バイオ後続品の特徴</a:t>
              </a:r>
              <a:endParaRPr lang="ja-JP" altLang="en-US" sz="1400" b="1"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2201239" y="4136896"/>
              <a:ext cx="3894761" cy="2067233"/>
            </a:xfrm>
            <a:prstGeom prst="rect">
              <a:avLst/>
            </a:prstGeom>
            <a:noFill/>
          </p:spPr>
          <p:txBody>
            <a:bodyPr wrap="square">
              <a:spAutoFit/>
            </a:bodyPr>
            <a:lstStyle/>
            <a:p>
              <a:pPr>
                <a:lnSpc>
                  <a:spcPts val="2220"/>
                </a:lnSpc>
              </a:pPr>
              <a:r>
                <a:rPr lang="ja-JP" altLang="en-US" sz="1600" dirty="0">
                  <a:latin typeface="メイリオ" panose="020B0604030504040204" pitchFamily="50" charset="-128"/>
                  <a:ea typeface="メイリオ" panose="020B0604030504040204" pitchFamily="50" charset="-128"/>
                </a:rPr>
                <a:t>・有効成分のアミノ酸配列は先行バイオ</a:t>
              </a:r>
              <a:endParaRPr lang="en-US" altLang="ja-JP" sz="1600" dirty="0">
                <a:latin typeface="メイリオ" panose="020B0604030504040204" pitchFamily="50" charset="-128"/>
                <a:ea typeface="メイリオ" panose="020B0604030504040204" pitchFamily="50" charset="-128"/>
              </a:endParaRPr>
            </a:p>
            <a:p>
              <a:pPr>
                <a:lnSpc>
                  <a:spcPts val="2220"/>
                </a:lnSpc>
              </a:pPr>
              <a:r>
                <a:rPr lang="ja-JP" altLang="en-US" sz="1600" dirty="0">
                  <a:latin typeface="メイリオ" panose="020B0604030504040204" pitchFamily="50" charset="-128"/>
                  <a:ea typeface="メイリオ" panose="020B0604030504040204" pitchFamily="50" charset="-128"/>
                </a:rPr>
                <a:t>　医薬品と</a:t>
              </a:r>
              <a:r>
                <a:rPr lang="ja-JP" altLang="en-US" sz="1600" b="1" dirty="0">
                  <a:latin typeface="メイリオ" panose="020B0604030504040204" pitchFamily="50" charset="-128"/>
                  <a:ea typeface="メイリオ" panose="020B0604030504040204" pitchFamily="50" charset="-128"/>
                </a:rPr>
                <a:t>同じ</a:t>
              </a:r>
            </a:p>
            <a:p>
              <a:pPr>
                <a:lnSpc>
                  <a:spcPts val="2220"/>
                </a:lnSpc>
              </a:pPr>
              <a:r>
                <a:rPr lang="ja-JP" altLang="en-US" sz="1600" dirty="0">
                  <a:latin typeface="メイリオ" panose="020B0604030504040204" pitchFamily="50" charset="-128"/>
                  <a:ea typeface="メイリオ" panose="020B0604030504040204" pitchFamily="50" charset="-128"/>
                </a:rPr>
                <a:t>・品質特性は先行バイオ医薬品と</a:t>
              </a:r>
              <a:r>
                <a:rPr lang="ja-JP" altLang="en-US" sz="1600" b="1" dirty="0">
                  <a:latin typeface="メイリオ" panose="020B0604030504040204" pitchFamily="50" charset="-128"/>
                  <a:ea typeface="メイリオ" panose="020B0604030504040204" pitchFamily="50" charset="-128"/>
                </a:rPr>
                <a:t>類似</a:t>
              </a:r>
            </a:p>
            <a:p>
              <a:pPr>
                <a:lnSpc>
                  <a:spcPts val="2220"/>
                </a:lnSpc>
              </a:pPr>
              <a:r>
                <a:rPr lang="ja-JP" altLang="en-US" sz="1600" dirty="0">
                  <a:latin typeface="メイリオ" panose="020B0604030504040204" pitchFamily="50" charset="-128"/>
                  <a:ea typeface="メイリオ" panose="020B0604030504040204" pitchFamily="50" charset="-128"/>
                </a:rPr>
                <a:t>・先行バイオ医薬品と</a:t>
              </a:r>
              <a:r>
                <a:rPr lang="ja-JP" altLang="en-US" sz="1600" b="1" dirty="0">
                  <a:latin typeface="メイリオ" panose="020B0604030504040204" pitchFamily="50" charset="-128"/>
                  <a:ea typeface="メイリオ" panose="020B0604030504040204" pitchFamily="50" charset="-128"/>
                </a:rPr>
                <a:t>有効性・安全性に</a:t>
              </a:r>
              <a:endParaRPr lang="en-US" altLang="ja-JP" sz="1600" b="1" dirty="0">
                <a:latin typeface="メイリオ" panose="020B0604030504040204" pitchFamily="50" charset="-128"/>
                <a:ea typeface="メイリオ" panose="020B0604030504040204" pitchFamily="50" charset="-128"/>
              </a:endParaRPr>
            </a:p>
            <a:p>
              <a:pPr>
                <a:lnSpc>
                  <a:spcPts val="2220"/>
                </a:lnSpc>
              </a:pPr>
              <a:r>
                <a:rPr lang="ja-JP" altLang="en-US" sz="1600" b="1" dirty="0">
                  <a:latin typeface="メイリオ" panose="020B0604030504040204" pitchFamily="50" charset="-128"/>
                  <a:ea typeface="メイリオ" panose="020B0604030504040204" pitchFamily="50" charset="-128"/>
                </a:rPr>
                <a:t>　差異はない</a:t>
              </a:r>
              <a:r>
                <a:rPr lang="ja-JP" altLang="en-US" sz="1600" dirty="0">
                  <a:latin typeface="メイリオ" panose="020B0604030504040204" pitchFamily="50" charset="-128"/>
                  <a:ea typeface="メイリオ" panose="020B0604030504040204" pitchFamily="50" charset="-128"/>
                </a:rPr>
                <a:t>（臨床試験を含めて同等性</a:t>
              </a:r>
              <a:endParaRPr lang="en-US" altLang="ja-JP" sz="1600" dirty="0">
                <a:latin typeface="メイリオ" panose="020B0604030504040204" pitchFamily="50" charset="-128"/>
                <a:ea typeface="メイリオ" panose="020B0604030504040204" pitchFamily="50" charset="-128"/>
              </a:endParaRPr>
            </a:p>
            <a:p>
              <a:pPr>
                <a:lnSpc>
                  <a:spcPts val="2220"/>
                </a:lnSpc>
              </a:pP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同質性を評価）</a:t>
              </a:r>
            </a:p>
            <a:p>
              <a:pPr>
                <a:lnSpc>
                  <a:spcPts val="2220"/>
                </a:lnSpc>
              </a:pPr>
              <a:endParaRPr lang="ja-JP" altLang="en-US" sz="1600" b="1" dirty="0">
                <a:latin typeface="メイリオ" panose="020B0604030504040204" pitchFamily="50" charset="-128"/>
                <a:ea typeface="メイリオ" panose="020B0604030504040204" pitchFamily="50" charset="-128"/>
              </a:endParaRPr>
            </a:p>
          </p:txBody>
        </p:sp>
        <p:sp>
          <p:nvSpPr>
            <p:cNvPr id="12" name="正方形/長方形 11"/>
            <p:cNvSpPr/>
            <p:nvPr/>
          </p:nvSpPr>
          <p:spPr>
            <a:xfrm>
              <a:off x="2398828" y="2201450"/>
              <a:ext cx="1509823" cy="584775"/>
            </a:xfrm>
            <a:prstGeom prst="rect">
              <a:avLst/>
            </a:prstGeom>
          </p:spPr>
          <p:txBody>
            <a:bodyPr wrap="square">
              <a:spAutoFit/>
            </a:bodyPr>
            <a:lstStyle/>
            <a:p>
              <a:pPr algn="ctr"/>
              <a:r>
                <a:rPr lang="ja-JP" altLang="en-US" sz="1600" dirty="0">
                  <a:latin typeface="メイリオ" panose="020B0604030504040204" pitchFamily="50" charset="-128"/>
                  <a:ea typeface="メイリオ" panose="020B0604030504040204" pitchFamily="50" charset="-128"/>
                </a:rPr>
                <a:t>先行</a:t>
              </a:r>
            </a:p>
            <a:p>
              <a:pPr algn="ctr"/>
              <a:r>
                <a:rPr lang="ja-JP" altLang="en-US" sz="1600" dirty="0">
                  <a:latin typeface="メイリオ" panose="020B0604030504040204" pitchFamily="50" charset="-128"/>
                  <a:ea typeface="メイリオ" panose="020B0604030504040204" pitchFamily="50" charset="-128"/>
                </a:rPr>
                <a:t>バイオ医薬品</a:t>
              </a:r>
            </a:p>
          </p:txBody>
        </p:sp>
        <p:sp>
          <p:nvSpPr>
            <p:cNvPr id="13" name="正方形/長方形 12"/>
            <p:cNvSpPr/>
            <p:nvPr/>
          </p:nvSpPr>
          <p:spPr>
            <a:xfrm>
              <a:off x="3724699" y="2201450"/>
              <a:ext cx="2180038" cy="584775"/>
            </a:xfrm>
            <a:prstGeom prst="rect">
              <a:avLst/>
            </a:prstGeom>
          </p:spPr>
          <p:txBody>
            <a:bodyPr wrap="square">
              <a:spAutoFit/>
            </a:bodyPr>
            <a:lstStyle/>
            <a:p>
              <a:pPr algn="ctr"/>
              <a:r>
                <a:rPr lang="ja-JP" altLang="en-US" sz="1600" dirty="0">
                  <a:latin typeface="メイリオ" panose="020B0604030504040204" pitchFamily="50" charset="-128"/>
                  <a:ea typeface="メイリオ" panose="020B0604030504040204" pitchFamily="50" charset="-128"/>
                </a:rPr>
                <a:t>バイオ後続品</a:t>
              </a:r>
            </a:p>
            <a:p>
              <a:pPr algn="ctr"/>
              <a:r>
                <a:rPr lang="ja-JP" altLang="en-US" sz="1600" dirty="0">
                  <a:latin typeface="メイリオ" panose="020B0604030504040204" pitchFamily="50" charset="-128"/>
                  <a:ea typeface="メイリオ" panose="020B0604030504040204" pitchFamily="50" charset="-128"/>
                </a:rPr>
                <a:t>（バイオシミラー）</a:t>
              </a:r>
            </a:p>
          </p:txBody>
        </p:sp>
      </p:grpSp>
      <p:sp>
        <p:nvSpPr>
          <p:cNvPr id="20" name="テキスト ボックス 19">
            <a:extLst>
              <a:ext uri="{FF2B5EF4-FFF2-40B4-BE49-F238E27FC236}">
                <a16:creationId xmlns:a16="http://schemas.microsoft.com/office/drawing/2014/main" id="{AD05CFA8-1F25-FC45-AA6E-BC81AD6E3098}"/>
              </a:ext>
            </a:extLst>
          </p:cNvPr>
          <p:cNvSpPr txBox="1"/>
          <p:nvPr/>
        </p:nvSpPr>
        <p:spPr>
          <a:xfrm>
            <a:off x="585437" y="91123"/>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6</a:t>
            </a:r>
            <a:endParaRPr lang="ja-JP" altLang="en-US" sz="8800" dirty="0">
              <a:solidFill>
                <a:srgbClr val="FF33CC"/>
              </a:solidFill>
              <a:latin typeface="+mj-ea"/>
              <a:ea typeface="+mj-ea"/>
            </a:endParaRPr>
          </a:p>
        </p:txBody>
      </p:sp>
    </p:spTree>
    <p:extLst>
      <p:ext uri="{BB962C8B-B14F-4D97-AF65-F5344CB8AC3E}">
        <p14:creationId xmlns:p14="http://schemas.microsoft.com/office/powerpoint/2010/main" val="1113221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49231" y="3414148"/>
            <a:ext cx="4493538"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ご清聴ありがとうございました</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766" y="1639161"/>
            <a:ext cx="1336468" cy="1529010"/>
          </a:xfrm>
          <a:prstGeom prst="rect">
            <a:avLst/>
          </a:prstGeom>
        </p:spPr>
      </p:pic>
      <p:sp>
        <p:nvSpPr>
          <p:cNvPr id="2" name="正方形/長方形 1"/>
          <p:cNvSpPr/>
          <p:nvPr/>
        </p:nvSpPr>
        <p:spPr>
          <a:xfrm>
            <a:off x="2873829" y="3868981"/>
            <a:ext cx="5891076" cy="369332"/>
          </a:xfrm>
          <a:prstGeom prst="rect">
            <a:avLst/>
          </a:prstGeom>
        </p:spPr>
        <p:txBody>
          <a:bodyPr wrap="square">
            <a:spAutoFit/>
          </a:bodyPr>
          <a:lstStyle/>
          <a:p>
            <a:pPr algn="just"/>
            <a:r>
              <a:rPr lang="en-US" altLang="ja-JP" u="sng" dirty="0">
                <a:solidFill>
                  <a:srgbClr val="000000"/>
                </a:solidFill>
                <a:latin typeface="Arial" panose="020B0604020202020204" pitchFamily="34" charset="0"/>
                <a:hlinkClick r:id="rId4"/>
              </a:rPr>
              <a:t>https://www.rad-ar.or.jp/bio/pdf/whats_bio_ippan.pdf</a:t>
            </a:r>
            <a:endParaRPr lang="ja-JP" altLang="ja-JP" dirty="0">
              <a:latin typeface="Arial" panose="020B0604020202020204" pitchFamily="34" charset="0"/>
            </a:endParaRPr>
          </a:p>
        </p:txBody>
      </p:sp>
      <p:pic>
        <p:nvPicPr>
          <p:cNvPr id="3" name="図 2">
            <a:extLst>
              <a:ext uri="{FF2B5EF4-FFF2-40B4-BE49-F238E27FC236}">
                <a16:creationId xmlns:a16="http://schemas.microsoft.com/office/drawing/2014/main" id="{9BB9F480-F394-0743-BBE9-64396D93A99E}"/>
              </a:ext>
            </a:extLst>
          </p:cNvPr>
          <p:cNvPicPr>
            <a:picLocks noChangeAspect="1"/>
          </p:cNvPicPr>
          <p:nvPr/>
        </p:nvPicPr>
        <p:blipFill rotWithShape="1">
          <a:blip r:embed="rId5"/>
          <a:srcRect l="-4198" t="27300" r="10417" b="20207"/>
          <a:stretch/>
        </p:blipFill>
        <p:spPr>
          <a:xfrm>
            <a:off x="4528322" y="4798080"/>
            <a:ext cx="3135357" cy="1703986"/>
          </a:xfrm>
          <a:prstGeom prst="rect">
            <a:avLst/>
          </a:prstGeom>
        </p:spPr>
      </p:pic>
    </p:spTree>
    <p:extLst>
      <p:ext uri="{BB962C8B-B14F-4D97-AF65-F5344CB8AC3E}">
        <p14:creationId xmlns:p14="http://schemas.microsoft.com/office/powerpoint/2010/main" val="2646862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1534EE-93EC-43FD-BFBE-362D30FD0C9E}"/>
              </a:ext>
            </a:extLst>
          </p:cNvPr>
          <p:cNvSpPr>
            <a:spLocks noGrp="1"/>
          </p:cNvSpPr>
          <p:nvPr>
            <p:ph type="title"/>
          </p:nvPr>
        </p:nvSpPr>
        <p:spPr>
          <a:xfrm>
            <a:off x="831851" y="1666896"/>
            <a:ext cx="10515600" cy="1106895"/>
          </a:xfrm>
        </p:spPr>
        <p:txBody>
          <a:bodyPr>
            <a:normAutofit/>
          </a:bodyPr>
          <a:lstStyle/>
          <a:p>
            <a:r>
              <a:rPr kumimoji="1" lang="ja-JP" altLang="en-US" sz="6600" dirty="0"/>
              <a:t>参考資料</a:t>
            </a:r>
          </a:p>
        </p:txBody>
      </p:sp>
    </p:spTree>
    <p:extLst>
      <p:ext uri="{BB962C8B-B14F-4D97-AF65-F5344CB8AC3E}">
        <p14:creationId xmlns:p14="http://schemas.microsoft.com/office/powerpoint/2010/main" val="4214057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バイオ医薬品は</a:t>
            </a:r>
            <a:br>
              <a:rPr lang="en-US" altLang="ja-JP"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どのように製造されるのですか？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56269" y="91126"/>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2</a:t>
            </a:r>
            <a:endParaRPr lang="ja-JP" altLang="en-US" sz="8800" dirty="0">
              <a:solidFill>
                <a:srgbClr val="FF33CC"/>
              </a:solidFill>
              <a:latin typeface="+mj-ea"/>
              <a:ea typeface="+mj-ea"/>
            </a:endParaRPr>
          </a:p>
        </p:txBody>
      </p:sp>
      <p:pic>
        <p:nvPicPr>
          <p:cNvPr id="4" name="図 3">
            <a:extLst>
              <a:ext uri="{FF2B5EF4-FFF2-40B4-BE49-F238E27FC236}">
                <a16:creationId xmlns:a16="http://schemas.microsoft.com/office/drawing/2014/main" id="{EF8B1389-DBF4-4FC9-8298-25E72C1F623B}"/>
              </a:ext>
            </a:extLst>
          </p:cNvPr>
          <p:cNvPicPr>
            <a:picLocks noChangeAspect="1"/>
          </p:cNvPicPr>
          <p:nvPr/>
        </p:nvPicPr>
        <p:blipFill rotWithShape="1">
          <a:blip r:embed="rId3"/>
          <a:srcRect l="71529" t="32917" r="3540" b="23589"/>
          <a:stretch/>
        </p:blipFill>
        <p:spPr>
          <a:xfrm>
            <a:off x="2170050" y="1469160"/>
            <a:ext cx="7703999" cy="4536000"/>
          </a:xfrm>
          <a:prstGeom prst="rect">
            <a:avLst/>
          </a:prstGeom>
        </p:spPr>
      </p:pic>
      <p:sp>
        <p:nvSpPr>
          <p:cNvPr id="8" name="テキスト ボックス 7">
            <a:extLst>
              <a:ext uri="{FF2B5EF4-FFF2-40B4-BE49-F238E27FC236}">
                <a16:creationId xmlns:a16="http://schemas.microsoft.com/office/drawing/2014/main" id="{B2FF7A7A-69A2-4799-AEA3-2DDC8488F3A5}"/>
              </a:ext>
            </a:extLst>
          </p:cNvPr>
          <p:cNvSpPr txBox="1"/>
          <p:nvPr/>
        </p:nvSpPr>
        <p:spPr>
          <a:xfrm>
            <a:off x="4483973" y="6104991"/>
            <a:ext cx="7508838" cy="523220"/>
          </a:xfrm>
          <a:prstGeom prst="rect">
            <a:avLst/>
          </a:prstGeom>
          <a:noFill/>
        </p:spPr>
        <p:txBody>
          <a:bodyPr wrap="square" rtlCol="0">
            <a:spAutoFit/>
          </a:bodyPr>
          <a:lstStyle/>
          <a:p>
            <a:pPr algn="r"/>
            <a:r>
              <a:rPr lang="ja-JP" altLang="en-US" sz="1400" dirty="0">
                <a:latin typeface="メイリオ" panose="020B0604030504040204" pitchFamily="50" charset="-128"/>
                <a:ea typeface="メイリオ" panose="020B0604030504040204" pitchFamily="50" charset="-128"/>
              </a:rPr>
              <a:t>資料提供：協和キリン</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株</a:t>
            </a:r>
            <a:r>
              <a:rPr lang="en-US" altLang="ja-JP" sz="1400" dirty="0">
                <a:latin typeface="メイリオ" panose="020B0604030504040204" pitchFamily="50" charset="-128"/>
                <a:ea typeface="メイリオ" panose="020B0604030504040204" pitchFamily="50" charset="-128"/>
              </a:rPr>
              <a:t>)</a:t>
            </a:r>
          </a:p>
          <a:p>
            <a:pPr algn="r"/>
            <a:r>
              <a:rPr lang="ja-JP" altLang="en-US" sz="1400" dirty="0">
                <a:latin typeface="メイリオ" panose="020B0604030504040204" pitchFamily="50" charset="-128"/>
                <a:ea typeface="メイリオ" panose="020B0604030504040204" pitchFamily="50" charset="-128"/>
              </a:rPr>
              <a:t>本画像の二次利用は禁止します</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21995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バイオ医薬品は</a:t>
            </a:r>
            <a:br>
              <a:rPr lang="en-US" altLang="ja-JP"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どのように製造されるのですか？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pic>
        <p:nvPicPr>
          <p:cNvPr id="1026" name="Picture 2">
            <a:hlinkClick r:id="rId3"/>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2419350" y="1798795"/>
            <a:ext cx="7353300" cy="413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a:extLst>
              <a:ext uri="{FF2B5EF4-FFF2-40B4-BE49-F238E27FC236}">
                <a16:creationId xmlns:a16="http://schemas.microsoft.com/office/drawing/2014/main" id="{F7D0D517-FC17-4411-931D-D661A5919A61}"/>
              </a:ext>
            </a:extLst>
          </p:cNvPr>
          <p:cNvSpPr txBox="1"/>
          <p:nvPr/>
        </p:nvSpPr>
        <p:spPr>
          <a:xfrm>
            <a:off x="5122464" y="6067128"/>
            <a:ext cx="6826216" cy="738664"/>
          </a:xfrm>
          <a:prstGeom prst="rect">
            <a:avLst/>
          </a:prstGeom>
          <a:noFill/>
        </p:spPr>
        <p:txBody>
          <a:bodyPr wrap="square" rtlCol="0">
            <a:spAutoFit/>
          </a:bodyPr>
          <a:lstStyle/>
          <a:p>
            <a:pPr algn="r"/>
            <a:r>
              <a:rPr lang="ja-JP" altLang="en-US" sz="1400" dirty="0">
                <a:latin typeface="メイリオ" panose="020B0604030504040204" pitchFamily="50" charset="-128"/>
                <a:ea typeface="メイリオ" panose="020B0604030504040204" pitchFamily="50" charset="-128"/>
              </a:rPr>
              <a:t>資料提供：協和キリン</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株</a:t>
            </a:r>
            <a:r>
              <a:rPr lang="en-US" altLang="ja-JP" sz="1400" dirty="0">
                <a:latin typeface="メイリオ" panose="020B0604030504040204" pitchFamily="50" charset="-128"/>
                <a:ea typeface="メイリオ" panose="020B0604030504040204" pitchFamily="50" charset="-128"/>
              </a:rPr>
              <a:t>)</a:t>
            </a:r>
          </a:p>
          <a:p>
            <a:pPr algn="r"/>
            <a:r>
              <a:rPr lang="ja-JP" altLang="en-US" sz="1400" dirty="0">
                <a:hlinkClick r:id="rId3"/>
              </a:rPr>
              <a:t>https://drive.google.com/open?id=1VfCaYogSv3_wIDNixFPKc_FDEVSH7Utz</a:t>
            </a:r>
            <a:endParaRPr lang="en-US" altLang="ja-JP" sz="1400" dirty="0"/>
          </a:p>
          <a:p>
            <a:pPr algn="r"/>
            <a:r>
              <a:rPr lang="ja-JP" altLang="en-US" sz="1400" dirty="0">
                <a:latin typeface="メイリオ" panose="020B0604030504040204" pitchFamily="50" charset="-128"/>
                <a:ea typeface="メイリオ" panose="020B0604030504040204" pitchFamily="50" charset="-128"/>
              </a:rPr>
              <a:t>本動画の二次利用は禁止します</a:t>
            </a:r>
            <a:endParaRPr lang="en-US" altLang="ja-JP"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B5854A2-B319-4D78-BB0C-F31A1D50F13D}"/>
              </a:ext>
            </a:extLst>
          </p:cNvPr>
          <p:cNvSpPr txBox="1"/>
          <p:nvPr/>
        </p:nvSpPr>
        <p:spPr>
          <a:xfrm>
            <a:off x="2383716" y="1443281"/>
            <a:ext cx="7799294"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前培養・クリーンベンチ作業</a:t>
            </a:r>
          </a:p>
        </p:txBody>
      </p:sp>
      <p:sp>
        <p:nvSpPr>
          <p:cNvPr id="9" name="テキスト ボックス 8">
            <a:extLst>
              <a:ext uri="{FF2B5EF4-FFF2-40B4-BE49-F238E27FC236}">
                <a16:creationId xmlns:a16="http://schemas.microsoft.com/office/drawing/2014/main" id="{138B193A-5805-344D-B535-37FDDFC3539A}"/>
              </a:ext>
            </a:extLst>
          </p:cNvPr>
          <p:cNvSpPr txBox="1"/>
          <p:nvPr/>
        </p:nvSpPr>
        <p:spPr>
          <a:xfrm>
            <a:off x="556269" y="91126"/>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2</a:t>
            </a:r>
            <a:endParaRPr lang="ja-JP" altLang="en-US" sz="8800" dirty="0">
              <a:solidFill>
                <a:srgbClr val="FF33CC"/>
              </a:solidFill>
              <a:latin typeface="+mj-ea"/>
              <a:ea typeface="+mj-ea"/>
            </a:endParaRPr>
          </a:p>
        </p:txBody>
      </p:sp>
    </p:spTree>
    <p:extLst>
      <p:ext uri="{BB962C8B-B14F-4D97-AF65-F5344CB8AC3E}">
        <p14:creationId xmlns:p14="http://schemas.microsoft.com/office/powerpoint/2010/main" val="3370594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バイオ医薬品は</a:t>
            </a:r>
            <a:br>
              <a:rPr lang="en-US" altLang="ja-JP"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どのように製造されるのですか？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pic>
        <p:nvPicPr>
          <p:cNvPr id="13" name="Picture 3">
            <a:hlinkClick r:id="rId3"/>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2419350" y="1775776"/>
            <a:ext cx="7353300" cy="417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a:extLst>
              <a:ext uri="{FF2B5EF4-FFF2-40B4-BE49-F238E27FC236}">
                <a16:creationId xmlns:a16="http://schemas.microsoft.com/office/drawing/2014/main" id="{36807DD0-8815-4A26-B41D-8CD4C33FD0DB}"/>
              </a:ext>
            </a:extLst>
          </p:cNvPr>
          <p:cNvSpPr txBox="1"/>
          <p:nvPr/>
        </p:nvSpPr>
        <p:spPr>
          <a:xfrm>
            <a:off x="2419350" y="1425024"/>
            <a:ext cx="7799294"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本培養・培養タンク</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リアクター</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4ADF555-E8F8-40DB-A4E4-BF6001315934}"/>
              </a:ext>
            </a:extLst>
          </p:cNvPr>
          <p:cNvSpPr txBox="1"/>
          <p:nvPr/>
        </p:nvSpPr>
        <p:spPr>
          <a:xfrm>
            <a:off x="5111034" y="6067128"/>
            <a:ext cx="6826216" cy="738664"/>
          </a:xfrm>
          <a:prstGeom prst="rect">
            <a:avLst/>
          </a:prstGeom>
          <a:noFill/>
        </p:spPr>
        <p:txBody>
          <a:bodyPr wrap="square" rtlCol="0">
            <a:spAutoFit/>
          </a:bodyPr>
          <a:lstStyle/>
          <a:p>
            <a:pPr algn="r"/>
            <a:r>
              <a:rPr lang="ja-JP" altLang="en-US" sz="1400" dirty="0">
                <a:latin typeface="メイリオ" panose="020B0604030504040204" pitchFamily="50" charset="-128"/>
                <a:ea typeface="メイリオ" panose="020B0604030504040204" pitchFamily="50" charset="-128"/>
              </a:rPr>
              <a:t>資料提供：協和キリン</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株</a:t>
            </a:r>
            <a:r>
              <a:rPr lang="en-US" altLang="ja-JP" sz="1400" dirty="0">
                <a:latin typeface="メイリオ" panose="020B0604030504040204" pitchFamily="50" charset="-128"/>
                <a:ea typeface="メイリオ" panose="020B0604030504040204" pitchFamily="50" charset="-128"/>
              </a:rPr>
              <a:t>)</a:t>
            </a:r>
          </a:p>
          <a:p>
            <a:pPr algn="r"/>
            <a:r>
              <a:rPr lang="ja-JP" altLang="en-US" sz="1400" dirty="0">
                <a:hlinkClick r:id="rId3"/>
              </a:rPr>
              <a:t>https://drive.google.com/open?id=1x1WqCljhi1VozlP5ZpXPxXMMviUMw6vZ</a:t>
            </a:r>
            <a:endParaRPr lang="en-US" altLang="ja-JP" sz="1400" dirty="0"/>
          </a:p>
          <a:p>
            <a:pPr algn="r"/>
            <a:r>
              <a:rPr lang="ja-JP" altLang="en-US" sz="1400" dirty="0">
                <a:latin typeface="メイリオ" panose="020B0604030504040204" pitchFamily="50" charset="-128"/>
                <a:ea typeface="メイリオ" panose="020B0604030504040204" pitchFamily="50" charset="-128"/>
              </a:rPr>
              <a:t>本動画の二次利用は禁止します</a:t>
            </a:r>
            <a:endParaRPr lang="en-US" altLang="ja-JP"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1AACB7C9-C435-FB4D-AD66-2D5F64AC9858}"/>
              </a:ext>
            </a:extLst>
          </p:cNvPr>
          <p:cNvSpPr txBox="1"/>
          <p:nvPr/>
        </p:nvSpPr>
        <p:spPr>
          <a:xfrm>
            <a:off x="556269" y="91126"/>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2</a:t>
            </a:r>
            <a:endParaRPr lang="ja-JP" altLang="en-US" sz="8800" dirty="0">
              <a:solidFill>
                <a:srgbClr val="FF33CC"/>
              </a:solidFill>
              <a:latin typeface="+mj-ea"/>
              <a:ea typeface="+mj-ea"/>
            </a:endParaRPr>
          </a:p>
        </p:txBody>
      </p:sp>
    </p:spTree>
    <p:extLst>
      <p:ext uri="{BB962C8B-B14F-4D97-AF65-F5344CB8AC3E}">
        <p14:creationId xmlns:p14="http://schemas.microsoft.com/office/powerpoint/2010/main" val="307653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バイオ医薬品は</a:t>
            </a:r>
            <a:br>
              <a:rPr lang="en-US" altLang="ja-JP"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どのように製造されるのですか？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36807DD0-8815-4A26-B41D-8CD4C33FD0DB}"/>
              </a:ext>
            </a:extLst>
          </p:cNvPr>
          <p:cNvSpPr txBox="1"/>
          <p:nvPr/>
        </p:nvSpPr>
        <p:spPr>
          <a:xfrm>
            <a:off x="2419350" y="1441410"/>
            <a:ext cx="7799294"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アンプル充填</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溶閉</a:t>
            </a:r>
            <a:r>
              <a:rPr lang="en-US" altLang="ja-JP" sz="2000" dirty="0">
                <a:latin typeface="Meiryo UI" panose="020B0604030504040204" pitchFamily="50" charset="-128"/>
                <a:ea typeface="Meiryo UI" panose="020B0604030504040204" pitchFamily="50" charset="-128"/>
              </a:rPr>
              <a:t>(1)</a:t>
            </a:r>
            <a:endParaRPr lang="ja-JP" altLang="en-US" sz="20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C34B3F1B-EAE5-4491-98C4-CD076DD1D3BD}"/>
              </a:ext>
            </a:extLst>
          </p:cNvPr>
          <p:cNvSpPr txBox="1"/>
          <p:nvPr/>
        </p:nvSpPr>
        <p:spPr>
          <a:xfrm>
            <a:off x="5122464" y="6067128"/>
            <a:ext cx="6826216" cy="738664"/>
          </a:xfrm>
          <a:prstGeom prst="rect">
            <a:avLst/>
          </a:prstGeom>
          <a:noFill/>
        </p:spPr>
        <p:txBody>
          <a:bodyPr wrap="square" rtlCol="0">
            <a:spAutoFit/>
          </a:bodyPr>
          <a:lstStyle/>
          <a:p>
            <a:pPr algn="r"/>
            <a:r>
              <a:rPr lang="ja-JP" altLang="en-US" sz="1400" dirty="0">
                <a:latin typeface="メイリオ" panose="020B0604030504040204" pitchFamily="50" charset="-128"/>
                <a:ea typeface="メイリオ" panose="020B0604030504040204" pitchFamily="50" charset="-128"/>
              </a:rPr>
              <a:t>資料提供：協和キリン</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株</a:t>
            </a:r>
            <a:r>
              <a:rPr lang="en-US" altLang="ja-JP" sz="1400" dirty="0">
                <a:latin typeface="メイリオ" panose="020B0604030504040204" pitchFamily="50" charset="-128"/>
                <a:ea typeface="メイリオ" panose="020B0604030504040204" pitchFamily="50" charset="-128"/>
              </a:rPr>
              <a:t>)</a:t>
            </a:r>
          </a:p>
          <a:p>
            <a:pPr algn="r"/>
            <a:r>
              <a:rPr lang="ja-JP" altLang="en-US" sz="1400" dirty="0">
                <a:hlinkClick r:id="rId3"/>
              </a:rPr>
              <a:t>https://drive.google.com/open?id=1CCWseUafZ3srM6fns6u4ifNOAtU4n35t</a:t>
            </a:r>
            <a:endParaRPr lang="en-US" altLang="ja-JP" sz="1400" dirty="0"/>
          </a:p>
          <a:p>
            <a:pPr algn="r"/>
            <a:r>
              <a:rPr lang="ja-JP" altLang="en-US" sz="1400" dirty="0">
                <a:latin typeface="メイリオ" panose="020B0604030504040204" pitchFamily="50" charset="-128"/>
                <a:ea typeface="メイリオ" panose="020B0604030504040204" pitchFamily="50" charset="-128"/>
              </a:rPr>
              <a:t>本動画の二次利用は禁止します</a:t>
            </a:r>
            <a:endParaRPr lang="en-US" altLang="ja-JP" sz="1400" dirty="0">
              <a:latin typeface="メイリオ" panose="020B0604030504040204" pitchFamily="50" charset="-128"/>
              <a:ea typeface="メイリオ" panose="020B0604030504040204" pitchFamily="50" charset="-128"/>
            </a:endParaRPr>
          </a:p>
        </p:txBody>
      </p:sp>
      <p:pic>
        <p:nvPicPr>
          <p:cNvPr id="10" name="Picture 2">
            <a:hlinkClick r:id="rId3"/>
            <a:extLst>
              <a:ext uri="{FF2B5EF4-FFF2-40B4-BE49-F238E27FC236}">
                <a16:creationId xmlns:a16="http://schemas.microsoft.com/office/drawing/2014/main" id="{16AA98DB-BBE6-466E-896E-3541BD063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1779463"/>
            <a:ext cx="7353300" cy="4158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a:extLst>
              <a:ext uri="{FF2B5EF4-FFF2-40B4-BE49-F238E27FC236}">
                <a16:creationId xmlns:a16="http://schemas.microsoft.com/office/drawing/2014/main" id="{EAE5FE30-4D22-3849-9CE2-60373B322514}"/>
              </a:ext>
            </a:extLst>
          </p:cNvPr>
          <p:cNvSpPr txBox="1"/>
          <p:nvPr/>
        </p:nvSpPr>
        <p:spPr>
          <a:xfrm>
            <a:off x="556269" y="91126"/>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2</a:t>
            </a:r>
            <a:endParaRPr lang="ja-JP" altLang="en-US" sz="8800" dirty="0">
              <a:solidFill>
                <a:srgbClr val="FF33CC"/>
              </a:solidFill>
              <a:latin typeface="+mj-ea"/>
              <a:ea typeface="+mj-ea"/>
            </a:endParaRPr>
          </a:p>
        </p:txBody>
      </p:sp>
    </p:spTree>
    <p:extLst>
      <p:ext uri="{BB962C8B-B14F-4D97-AF65-F5344CB8AC3E}">
        <p14:creationId xmlns:p14="http://schemas.microsoft.com/office/powerpoint/2010/main" val="2992877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バイオ医薬品は</a:t>
            </a:r>
            <a:br>
              <a:rPr lang="en-US" altLang="ja-JP"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どのように製造されるのですか？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36807DD0-8815-4A26-B41D-8CD4C33FD0DB}"/>
              </a:ext>
            </a:extLst>
          </p:cNvPr>
          <p:cNvSpPr txBox="1"/>
          <p:nvPr/>
        </p:nvSpPr>
        <p:spPr>
          <a:xfrm>
            <a:off x="2436533" y="1437301"/>
            <a:ext cx="7799294"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アンプル充填</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拡大</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C34B3F1B-EAE5-4491-98C4-CD076DD1D3BD}"/>
              </a:ext>
            </a:extLst>
          </p:cNvPr>
          <p:cNvSpPr txBox="1"/>
          <p:nvPr/>
        </p:nvSpPr>
        <p:spPr>
          <a:xfrm>
            <a:off x="5145324" y="6067128"/>
            <a:ext cx="6826216" cy="738664"/>
          </a:xfrm>
          <a:prstGeom prst="rect">
            <a:avLst/>
          </a:prstGeom>
          <a:noFill/>
        </p:spPr>
        <p:txBody>
          <a:bodyPr wrap="square" rtlCol="0">
            <a:spAutoFit/>
          </a:bodyPr>
          <a:lstStyle/>
          <a:p>
            <a:pPr algn="r"/>
            <a:r>
              <a:rPr lang="ja-JP" altLang="en-US" sz="1400" dirty="0">
                <a:latin typeface="メイリオ" panose="020B0604030504040204" pitchFamily="50" charset="-128"/>
                <a:ea typeface="メイリオ" panose="020B0604030504040204" pitchFamily="50" charset="-128"/>
              </a:rPr>
              <a:t>資料提供：協和キリン</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株</a:t>
            </a:r>
            <a:r>
              <a:rPr lang="en-US" altLang="ja-JP" sz="1400" dirty="0">
                <a:latin typeface="メイリオ" panose="020B0604030504040204" pitchFamily="50" charset="-128"/>
                <a:ea typeface="メイリオ" panose="020B0604030504040204" pitchFamily="50" charset="-128"/>
              </a:rPr>
              <a:t>)</a:t>
            </a:r>
          </a:p>
          <a:p>
            <a:pPr algn="r"/>
            <a:r>
              <a:rPr lang="ja-JP" altLang="en-US" sz="1400" dirty="0">
                <a:hlinkClick r:id="rId3"/>
              </a:rPr>
              <a:t>https://drive.google.com/open?id=1Isqh1SbBJG-GxwgeReFiIP-60GY0KhQj</a:t>
            </a:r>
            <a:endParaRPr lang="en-US" altLang="ja-JP" sz="1400" dirty="0"/>
          </a:p>
          <a:p>
            <a:pPr algn="r"/>
            <a:r>
              <a:rPr lang="ja-JP" altLang="en-US" sz="1400" dirty="0">
                <a:latin typeface="メイリオ" panose="020B0604030504040204" pitchFamily="50" charset="-128"/>
                <a:ea typeface="メイリオ" panose="020B0604030504040204" pitchFamily="50" charset="-128"/>
              </a:rPr>
              <a:t>本動画の二次利用は禁止します</a:t>
            </a:r>
            <a:endParaRPr lang="en-US" altLang="ja-JP" sz="1400" dirty="0">
              <a:latin typeface="メイリオ" panose="020B0604030504040204" pitchFamily="50" charset="-128"/>
              <a:ea typeface="メイリオ" panose="020B0604030504040204" pitchFamily="50" charset="-128"/>
            </a:endParaRPr>
          </a:p>
        </p:txBody>
      </p:sp>
      <p:pic>
        <p:nvPicPr>
          <p:cNvPr id="10" name="Picture 2">
            <a:hlinkClick r:id="rId3"/>
            <a:extLst>
              <a:ext uri="{FF2B5EF4-FFF2-40B4-BE49-F238E27FC236}">
                <a16:creationId xmlns:a16="http://schemas.microsoft.com/office/drawing/2014/main" id="{B566513C-6313-46EF-822B-3607BBCB2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533" y="1775353"/>
            <a:ext cx="7318934" cy="4166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a:extLst>
              <a:ext uri="{FF2B5EF4-FFF2-40B4-BE49-F238E27FC236}">
                <a16:creationId xmlns:a16="http://schemas.microsoft.com/office/drawing/2014/main" id="{50E18CBB-B6AA-504D-8587-EAC52BB0CB75}"/>
              </a:ext>
            </a:extLst>
          </p:cNvPr>
          <p:cNvSpPr txBox="1"/>
          <p:nvPr/>
        </p:nvSpPr>
        <p:spPr>
          <a:xfrm>
            <a:off x="556269" y="91126"/>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2</a:t>
            </a:r>
            <a:endParaRPr lang="ja-JP" altLang="en-US" sz="8800" dirty="0">
              <a:solidFill>
                <a:srgbClr val="FF33CC"/>
              </a:solidFill>
              <a:latin typeface="+mj-ea"/>
              <a:ea typeface="+mj-ea"/>
            </a:endParaRPr>
          </a:p>
        </p:txBody>
      </p:sp>
    </p:spTree>
    <p:extLst>
      <p:ext uri="{BB962C8B-B14F-4D97-AF65-F5344CB8AC3E}">
        <p14:creationId xmlns:p14="http://schemas.microsoft.com/office/powerpoint/2010/main" val="643901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バイオ医薬品は</a:t>
            </a:r>
            <a:br>
              <a:rPr lang="en-US" altLang="ja-JP"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どのように製造されるのですか？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36807DD0-8815-4A26-B41D-8CD4C33FD0DB}"/>
              </a:ext>
            </a:extLst>
          </p:cNvPr>
          <p:cNvSpPr txBox="1"/>
          <p:nvPr/>
        </p:nvSpPr>
        <p:spPr>
          <a:xfrm>
            <a:off x="2332169" y="1430483"/>
            <a:ext cx="7799294"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バイアル充填</a:t>
            </a:r>
            <a:endParaRPr lang="en-US" altLang="ja-JP" sz="20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B21496D-9A7C-4B08-8892-2186712EFE16}"/>
              </a:ext>
            </a:extLst>
          </p:cNvPr>
          <p:cNvSpPr txBox="1"/>
          <p:nvPr/>
        </p:nvSpPr>
        <p:spPr>
          <a:xfrm>
            <a:off x="5111034" y="6074735"/>
            <a:ext cx="6826216" cy="738664"/>
          </a:xfrm>
          <a:prstGeom prst="rect">
            <a:avLst/>
          </a:prstGeom>
          <a:noFill/>
        </p:spPr>
        <p:txBody>
          <a:bodyPr wrap="square" rtlCol="0">
            <a:spAutoFit/>
          </a:bodyPr>
          <a:lstStyle/>
          <a:p>
            <a:pPr algn="r"/>
            <a:r>
              <a:rPr lang="ja-JP" altLang="en-US" sz="1400" dirty="0">
                <a:latin typeface="メイリオ" panose="020B0604030504040204" pitchFamily="50" charset="-128"/>
                <a:ea typeface="メイリオ" panose="020B0604030504040204" pitchFamily="50" charset="-128"/>
              </a:rPr>
              <a:t>資料提供：協和キリン</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株</a:t>
            </a:r>
            <a:r>
              <a:rPr lang="en-US" altLang="ja-JP" sz="1400" dirty="0">
                <a:latin typeface="メイリオ" panose="020B0604030504040204" pitchFamily="50" charset="-128"/>
                <a:ea typeface="メイリオ" panose="020B0604030504040204" pitchFamily="50" charset="-128"/>
              </a:rPr>
              <a:t>)</a:t>
            </a:r>
          </a:p>
          <a:p>
            <a:pPr algn="r"/>
            <a:r>
              <a:rPr lang="ja-JP" altLang="en-US" sz="1400" dirty="0">
                <a:hlinkClick r:id="rId3"/>
              </a:rPr>
              <a:t>https://drive.google.com/open?id=1R89AkQy9j6nX1PdTXY7RzBO4FD2sqm1v</a:t>
            </a:r>
            <a:endParaRPr lang="en-US" altLang="ja-JP" sz="1400" dirty="0"/>
          </a:p>
          <a:p>
            <a:pPr algn="r"/>
            <a:r>
              <a:rPr lang="ja-JP" altLang="en-US" sz="1400" dirty="0">
                <a:latin typeface="メイリオ" panose="020B0604030504040204" pitchFamily="50" charset="-128"/>
                <a:ea typeface="メイリオ" panose="020B0604030504040204" pitchFamily="50" charset="-128"/>
              </a:rPr>
              <a:t>本動画の二次利用は禁止します</a:t>
            </a:r>
            <a:endParaRPr lang="en-US" altLang="ja-JP" sz="1400" dirty="0">
              <a:latin typeface="メイリオ" panose="020B0604030504040204" pitchFamily="50" charset="-128"/>
              <a:ea typeface="メイリオ" panose="020B0604030504040204" pitchFamily="50" charset="-128"/>
            </a:endParaRPr>
          </a:p>
        </p:txBody>
      </p:sp>
      <p:pic>
        <p:nvPicPr>
          <p:cNvPr id="10" name="Picture 2">
            <a:hlinkClick r:id="rId3"/>
            <a:extLst>
              <a:ext uri="{FF2B5EF4-FFF2-40B4-BE49-F238E27FC236}">
                <a16:creationId xmlns:a16="http://schemas.microsoft.com/office/drawing/2014/main" id="{132D3B76-6B12-4347-A02F-AE1A331F6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1781982"/>
            <a:ext cx="7353300" cy="4174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a:extLst>
              <a:ext uri="{FF2B5EF4-FFF2-40B4-BE49-F238E27FC236}">
                <a16:creationId xmlns:a16="http://schemas.microsoft.com/office/drawing/2014/main" id="{2E988D6C-146D-7547-88D1-A6E58CA51DEF}"/>
              </a:ext>
            </a:extLst>
          </p:cNvPr>
          <p:cNvSpPr txBox="1"/>
          <p:nvPr/>
        </p:nvSpPr>
        <p:spPr>
          <a:xfrm>
            <a:off x="556269" y="91126"/>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2</a:t>
            </a:r>
            <a:endParaRPr lang="ja-JP" altLang="en-US" sz="8800" dirty="0">
              <a:solidFill>
                <a:srgbClr val="FF33CC"/>
              </a:solidFill>
              <a:latin typeface="+mj-ea"/>
              <a:ea typeface="+mj-ea"/>
            </a:endParaRPr>
          </a:p>
        </p:txBody>
      </p:sp>
    </p:spTree>
    <p:extLst>
      <p:ext uri="{BB962C8B-B14F-4D97-AF65-F5344CB8AC3E}">
        <p14:creationId xmlns:p14="http://schemas.microsoft.com/office/powerpoint/2010/main" val="2019139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800" y="72000"/>
            <a:ext cx="10515600" cy="1325563"/>
          </a:xfrm>
        </p:spPr>
        <p:txBody>
          <a:bodyPr>
            <a:normAutofit/>
          </a:bodyPr>
          <a:lstStyle/>
          <a:p>
            <a:r>
              <a:rPr kumimoji="1" lang="ja-JP" altLang="en-US" sz="3600" dirty="0">
                <a:solidFill>
                  <a:srgbClr val="2F5597"/>
                </a:solidFill>
                <a:latin typeface="Meiryo" panose="020B0604030504040204" pitchFamily="34" charset="-128"/>
                <a:ea typeface="Meiryo" panose="020B0604030504040204" pitchFamily="34" charset="-128"/>
              </a:rPr>
              <a:t>バイオ医薬品の働き</a:t>
            </a:r>
          </a:p>
        </p:txBody>
      </p:sp>
      <p:sp>
        <p:nvSpPr>
          <p:cNvPr id="3" name="コンテンツ プレースホルダー 2"/>
          <p:cNvSpPr>
            <a:spLocks noGrp="1"/>
          </p:cNvSpPr>
          <p:nvPr>
            <p:ph idx="1"/>
          </p:nvPr>
        </p:nvSpPr>
        <p:spPr>
          <a:xfrm>
            <a:off x="838200" y="1512000"/>
            <a:ext cx="10515600" cy="4351338"/>
          </a:xfrm>
        </p:spPr>
        <p:txBody>
          <a:bodyPr>
            <a:noAutofit/>
          </a:bodyPr>
          <a:lstStyle/>
          <a:p>
            <a:pPr marL="0" indent="0">
              <a:lnSpc>
                <a:spcPct val="100000"/>
              </a:lnSpc>
              <a:buNone/>
            </a:pPr>
            <a:endParaRPr lang="en-US" altLang="ja-JP" sz="1800" dirty="0">
              <a:solidFill>
                <a:srgbClr val="00B0F0"/>
              </a:solidFill>
              <a:latin typeface="Meiryo" panose="020B0604030504040204" pitchFamily="34" charset="-128"/>
              <a:ea typeface="Meiryo" panose="020B0604030504040204" pitchFamily="34" charset="-128"/>
            </a:endParaRPr>
          </a:p>
          <a:p>
            <a:pPr marL="0" indent="0">
              <a:lnSpc>
                <a:spcPct val="100000"/>
              </a:lnSpc>
              <a:buNone/>
            </a:pPr>
            <a:r>
              <a:rPr lang="ja-JP" altLang="en-US" sz="3200" dirty="0">
                <a:solidFill>
                  <a:srgbClr val="00B0F0"/>
                </a:solidFill>
                <a:latin typeface="Meiryo" panose="020B0604030504040204" pitchFamily="34" charset="-128"/>
                <a:ea typeface="Meiryo" panose="020B0604030504040204" pitchFamily="34" charset="-128"/>
              </a:rPr>
              <a:t>１．足りない生理活性タンパク質を補う（補充療法）</a:t>
            </a:r>
            <a:endParaRPr lang="en-US" altLang="ja-JP" sz="3200" dirty="0">
              <a:solidFill>
                <a:srgbClr val="00B0F0"/>
              </a:solidFill>
              <a:latin typeface="Meiryo" panose="020B0604030504040204" pitchFamily="34" charset="-128"/>
              <a:ea typeface="Meiryo" panose="020B0604030504040204" pitchFamily="34" charset="-128"/>
            </a:endParaRPr>
          </a:p>
          <a:p>
            <a:pPr marL="0" indent="0">
              <a:lnSpc>
                <a:spcPct val="100000"/>
              </a:lnSpc>
              <a:buNone/>
            </a:pPr>
            <a:endParaRPr lang="en-US" altLang="ja-JP" sz="3200" dirty="0">
              <a:solidFill>
                <a:srgbClr val="00B0F0"/>
              </a:solidFill>
              <a:latin typeface="Meiryo" panose="020B0604030504040204" pitchFamily="34" charset="-128"/>
              <a:ea typeface="Meiryo" panose="020B0604030504040204" pitchFamily="34" charset="-128"/>
            </a:endParaRPr>
          </a:p>
          <a:p>
            <a:pPr marL="0" indent="0">
              <a:lnSpc>
                <a:spcPct val="100000"/>
              </a:lnSpc>
              <a:buNone/>
            </a:pPr>
            <a:r>
              <a:rPr lang="ja-JP" altLang="en-US" sz="3200" dirty="0">
                <a:solidFill>
                  <a:srgbClr val="00B0F0"/>
                </a:solidFill>
                <a:latin typeface="Meiryo" panose="020B0604030504040204" pitchFamily="34" charset="-128"/>
                <a:ea typeface="Meiryo" panose="020B0604030504040204" pitchFamily="34" charset="-128"/>
              </a:rPr>
              <a:t>２．病気の原因になる分子の機能を抑える</a:t>
            </a:r>
            <a:endParaRPr lang="en-US" altLang="ja-JP" sz="3200" dirty="0">
              <a:solidFill>
                <a:srgbClr val="00B0F0"/>
              </a:solidFill>
              <a:latin typeface="Meiryo" panose="020B0604030504040204" pitchFamily="34" charset="-128"/>
              <a:ea typeface="Meiryo" panose="020B0604030504040204" pitchFamily="34" charset="-128"/>
            </a:endParaRPr>
          </a:p>
          <a:p>
            <a:pPr marL="0" indent="0">
              <a:lnSpc>
                <a:spcPct val="100000"/>
              </a:lnSpc>
              <a:buNone/>
            </a:pPr>
            <a:endParaRPr lang="en-US" altLang="ja-JP" sz="3200" dirty="0">
              <a:solidFill>
                <a:srgbClr val="00B0F0"/>
              </a:solidFill>
              <a:latin typeface="Meiryo" panose="020B0604030504040204" pitchFamily="34" charset="-128"/>
              <a:ea typeface="Meiryo" panose="020B0604030504040204" pitchFamily="34" charset="-128"/>
            </a:endParaRPr>
          </a:p>
          <a:p>
            <a:pPr marL="0" indent="0">
              <a:lnSpc>
                <a:spcPct val="100000"/>
              </a:lnSpc>
              <a:buNone/>
            </a:pPr>
            <a:endParaRPr lang="en-US" altLang="ja-JP" sz="1800" dirty="0">
              <a:solidFill>
                <a:srgbClr val="00B0F0"/>
              </a:solidFill>
            </a:endParaRPr>
          </a:p>
          <a:p>
            <a:pPr marL="0" indent="0">
              <a:lnSpc>
                <a:spcPct val="100000"/>
              </a:lnSpc>
              <a:buNone/>
            </a:pPr>
            <a:endParaRPr lang="en-US" altLang="ja-JP" sz="1800" dirty="0">
              <a:solidFill>
                <a:srgbClr val="00B0F0"/>
              </a:solidFill>
            </a:endParaRPr>
          </a:p>
        </p:txBody>
      </p:sp>
      <p:pic>
        <p:nvPicPr>
          <p:cNvPr id="5" name="図 4" descr="座る, テーブル, リモコン が含まれている画像&#10;&#10;自動的に生成された説明">
            <a:extLst>
              <a:ext uri="{FF2B5EF4-FFF2-40B4-BE49-F238E27FC236}">
                <a16:creationId xmlns:a16="http://schemas.microsoft.com/office/drawing/2014/main" id="{EB0DDE7F-38E9-BE0A-A940-38818C4FD3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9370" y="4431081"/>
            <a:ext cx="2778579" cy="1998293"/>
          </a:xfrm>
          <a:prstGeom prst="rect">
            <a:avLst/>
          </a:prstGeom>
        </p:spPr>
      </p:pic>
    </p:spTree>
    <p:extLst>
      <p:ext uri="{BB962C8B-B14F-4D97-AF65-F5344CB8AC3E}">
        <p14:creationId xmlns:p14="http://schemas.microsoft.com/office/powerpoint/2010/main" val="1988062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solidFill>
                  <a:srgbClr val="2F5597"/>
                </a:solidFill>
                <a:latin typeface="メイリオ" panose="020B0604030504040204" pitchFamily="50" charset="-128"/>
                <a:ea typeface="メイリオ" panose="020B0604030504040204" pitchFamily="50" charset="-128"/>
              </a:rPr>
              <a:t>バイオ医薬品は</a:t>
            </a:r>
            <a:br>
              <a:rPr lang="en-US" altLang="ja-JP" sz="3600" dirty="0">
                <a:solidFill>
                  <a:srgbClr val="2F5597"/>
                </a:solidFill>
                <a:latin typeface="メイリオ" panose="020B0604030504040204" pitchFamily="50" charset="-128"/>
                <a:ea typeface="メイリオ" panose="020B0604030504040204" pitchFamily="50" charset="-128"/>
              </a:rPr>
            </a:br>
            <a:r>
              <a:rPr lang="ja-JP" altLang="en-US" sz="3600" dirty="0">
                <a:solidFill>
                  <a:srgbClr val="2F5597"/>
                </a:solidFill>
                <a:latin typeface="メイリオ" panose="020B0604030504040204" pitchFamily="50" charset="-128"/>
                <a:ea typeface="メイリオ" panose="020B0604030504040204" pitchFamily="50" charset="-128"/>
              </a:rPr>
              <a:t>どのように製造されるのですか？</a:t>
            </a:r>
            <a:endParaRPr kumimoji="1" lang="ja-JP" altLang="en-US" sz="3600" dirty="0">
              <a:solidFill>
                <a:srgbClr val="2F5597"/>
              </a:solidFill>
              <a:latin typeface="メイリオ" panose="020B0604030504040204" pitchFamily="50" charset="-128"/>
              <a:ea typeface="メイリオ" panose="020B0604030504040204" pitchFamily="50" charset="-128"/>
            </a:endParaRPr>
          </a:p>
        </p:txBody>
      </p:sp>
      <p:pic>
        <p:nvPicPr>
          <p:cNvPr id="6146" name="Picture 2">
            <a:hlinkClick r:id="rId3"/>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2419350" y="1744969"/>
            <a:ext cx="7353300" cy="408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a:extLst>
              <a:ext uri="{FF2B5EF4-FFF2-40B4-BE49-F238E27FC236}">
                <a16:creationId xmlns:a16="http://schemas.microsoft.com/office/drawing/2014/main" id="{36807DD0-8815-4A26-B41D-8CD4C33FD0DB}"/>
              </a:ext>
            </a:extLst>
          </p:cNvPr>
          <p:cNvSpPr txBox="1"/>
          <p:nvPr/>
        </p:nvSpPr>
        <p:spPr>
          <a:xfrm>
            <a:off x="2297879" y="1406917"/>
            <a:ext cx="7799294"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バイアル打栓</a:t>
            </a:r>
            <a:endParaRPr lang="en-US" altLang="ja-JP" sz="20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B21496D-9A7C-4B08-8892-2186712EFE16}"/>
              </a:ext>
            </a:extLst>
          </p:cNvPr>
          <p:cNvSpPr txBox="1"/>
          <p:nvPr/>
        </p:nvSpPr>
        <p:spPr>
          <a:xfrm>
            <a:off x="5145324" y="6074735"/>
            <a:ext cx="6826216" cy="738664"/>
          </a:xfrm>
          <a:prstGeom prst="rect">
            <a:avLst/>
          </a:prstGeom>
          <a:noFill/>
        </p:spPr>
        <p:txBody>
          <a:bodyPr wrap="square" rtlCol="0">
            <a:spAutoFit/>
          </a:bodyPr>
          <a:lstStyle/>
          <a:p>
            <a:pPr algn="r"/>
            <a:r>
              <a:rPr lang="ja-JP" altLang="en-US" sz="1400" dirty="0">
                <a:latin typeface="メイリオ" panose="020B0604030504040204" pitchFamily="50" charset="-128"/>
                <a:ea typeface="メイリオ" panose="020B0604030504040204" pitchFamily="50" charset="-128"/>
              </a:rPr>
              <a:t>資料提供：協和キリン</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株</a:t>
            </a:r>
            <a:r>
              <a:rPr lang="en-US" altLang="ja-JP" sz="1400" dirty="0">
                <a:latin typeface="メイリオ" panose="020B0604030504040204" pitchFamily="50" charset="-128"/>
                <a:ea typeface="メイリオ" panose="020B0604030504040204" pitchFamily="50" charset="-128"/>
              </a:rPr>
              <a:t>)</a:t>
            </a:r>
          </a:p>
          <a:p>
            <a:pPr algn="r"/>
            <a:r>
              <a:rPr lang="ja-JP" altLang="en-US" sz="1400" dirty="0">
                <a:hlinkClick r:id="rId3"/>
              </a:rPr>
              <a:t>https://drive.google.com/open?id=1pnYK51zGaHb1lDCfdY9SPtCxc5bcf78J</a:t>
            </a:r>
            <a:endParaRPr lang="en-US" altLang="ja-JP" sz="1400" dirty="0"/>
          </a:p>
          <a:p>
            <a:pPr algn="r"/>
            <a:r>
              <a:rPr lang="ja-JP" altLang="en-US" sz="1400" dirty="0">
                <a:latin typeface="メイリオ" panose="020B0604030504040204" pitchFamily="50" charset="-128"/>
                <a:ea typeface="メイリオ" panose="020B0604030504040204" pitchFamily="50" charset="-128"/>
              </a:rPr>
              <a:t>本動画の二次利用は禁止します</a:t>
            </a:r>
            <a:endParaRPr lang="en-US" altLang="ja-JP" sz="1400" dirty="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32E52521-A904-4811-8FB9-F58F665BA5C5}"/>
              </a:ext>
            </a:extLst>
          </p:cNvPr>
          <p:cNvSpPr/>
          <p:nvPr/>
        </p:nvSpPr>
        <p:spPr>
          <a:xfrm>
            <a:off x="4765221" y="5828514"/>
            <a:ext cx="5007429" cy="246221"/>
          </a:xfrm>
          <a:prstGeom prst="rect">
            <a:avLst/>
          </a:prstGeom>
        </p:spPr>
        <p:txBody>
          <a:bodyPr wrap="square">
            <a:spAutoFit/>
          </a:bodyPr>
          <a:lstStyle/>
          <a:p>
            <a:pPr lvl="0" algn="r">
              <a:defRPr/>
            </a:pPr>
            <a:r>
              <a:rPr lang="ja-JP" altLang="en-US" sz="1000" dirty="0">
                <a:latin typeface="Meiryo UI" panose="020B0604030504040204" pitchFamily="50" charset="-128"/>
                <a:ea typeface="Meiryo UI" panose="020B0604030504040204" pitchFamily="50" charset="-128"/>
              </a:rPr>
              <a:t>・再生には</a:t>
            </a:r>
            <a:r>
              <a:rPr lang="en-US" altLang="ja-JP" sz="1000" dirty="0">
                <a:latin typeface="Meiryo UI" panose="020B0604030504040204" pitchFamily="50" charset="-128"/>
                <a:ea typeface="Meiryo UI" panose="020B0604030504040204" pitchFamily="50" charset="-128"/>
              </a:rPr>
              <a:t>PowerPoint</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for</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Office</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365</a:t>
            </a:r>
            <a:r>
              <a:rPr lang="ja-JP" altLang="en-US" sz="1000" dirty="0">
                <a:latin typeface="Meiryo UI" panose="020B0604030504040204" pitchFamily="50" charset="-128"/>
                <a:ea typeface="Meiryo UI" panose="020B0604030504040204" pitchFamily="50" charset="-128"/>
              </a:rPr>
              <a:t>または </a:t>
            </a:r>
            <a:r>
              <a:rPr lang="en-US" altLang="ja-JP" sz="1000" dirty="0">
                <a:latin typeface="Meiryo UI" panose="020B0604030504040204" pitchFamily="50" charset="-128"/>
                <a:ea typeface="Meiryo UI" panose="020B0604030504040204" pitchFamily="50" charset="-128"/>
              </a:rPr>
              <a:t>PowerPoint 2019</a:t>
            </a:r>
            <a:r>
              <a:rPr lang="ja-JP" altLang="en-US" sz="1000" dirty="0">
                <a:latin typeface="Meiryo UI" panose="020B0604030504040204" pitchFamily="50" charset="-128"/>
                <a:ea typeface="Meiryo UI" panose="020B0604030504040204" pitchFamily="50" charset="-128"/>
              </a:rPr>
              <a:t>と</a:t>
            </a:r>
            <a:r>
              <a:rPr lang="en-US" altLang="ja-JP" sz="1000" dirty="0">
                <a:latin typeface="Meiryo UI" panose="020B0604030504040204" pitchFamily="50" charset="-128"/>
                <a:ea typeface="Meiryo UI" panose="020B0604030504040204" pitchFamily="50" charset="-128"/>
              </a:rPr>
              <a:t>wi-fi</a:t>
            </a:r>
            <a:r>
              <a:rPr lang="ja-JP" altLang="en-US" sz="1000" dirty="0">
                <a:latin typeface="Meiryo UI" panose="020B0604030504040204" pitchFamily="50" charset="-128"/>
                <a:ea typeface="Meiryo UI" panose="020B0604030504040204" pitchFamily="50" charset="-128"/>
              </a:rPr>
              <a:t>環境が必要です</a:t>
            </a:r>
          </a:p>
        </p:txBody>
      </p:sp>
      <p:sp>
        <p:nvSpPr>
          <p:cNvPr id="10" name="テキスト ボックス 9">
            <a:extLst>
              <a:ext uri="{FF2B5EF4-FFF2-40B4-BE49-F238E27FC236}">
                <a16:creationId xmlns:a16="http://schemas.microsoft.com/office/drawing/2014/main" id="{E1B41E74-16F7-1A4E-95B0-4359EB67CD6E}"/>
              </a:ext>
            </a:extLst>
          </p:cNvPr>
          <p:cNvSpPr txBox="1"/>
          <p:nvPr/>
        </p:nvSpPr>
        <p:spPr>
          <a:xfrm>
            <a:off x="556269" y="91126"/>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2</a:t>
            </a:r>
            <a:endParaRPr lang="ja-JP" altLang="en-US" sz="8800" dirty="0">
              <a:solidFill>
                <a:srgbClr val="FF33CC"/>
              </a:solidFill>
              <a:latin typeface="+mj-ea"/>
              <a:ea typeface="+mj-ea"/>
            </a:endParaRPr>
          </a:p>
        </p:txBody>
      </p:sp>
    </p:spTree>
    <p:extLst>
      <p:ext uri="{BB962C8B-B14F-4D97-AF65-F5344CB8AC3E}">
        <p14:creationId xmlns:p14="http://schemas.microsoft.com/office/powerpoint/2010/main" val="1208396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0CC47A-4BCF-48A9-B64E-D7059A4BB6D8}"/>
              </a:ext>
            </a:extLst>
          </p:cNvPr>
          <p:cNvSpPr>
            <a:spLocks noGrp="1"/>
          </p:cNvSpPr>
          <p:nvPr>
            <p:ph type="title"/>
          </p:nvPr>
        </p:nvSpPr>
        <p:spPr>
          <a:xfrm>
            <a:off x="838200" y="90805"/>
            <a:ext cx="10515600" cy="1325563"/>
          </a:xfrm>
        </p:spPr>
        <p:txBody>
          <a:bodyPr/>
          <a:lstStyle/>
          <a:p>
            <a:r>
              <a:rPr kumimoji="1" lang="ja-JP" altLang="en-US" dirty="0"/>
              <a:t>本資料</a:t>
            </a:r>
            <a:r>
              <a:rPr lang="ja-JP" altLang="en-US" dirty="0"/>
              <a:t>のご利用にあたって</a:t>
            </a:r>
            <a:endParaRPr kumimoji="1" lang="ja-JP" altLang="en-US" dirty="0"/>
          </a:p>
        </p:txBody>
      </p:sp>
      <p:sp>
        <p:nvSpPr>
          <p:cNvPr id="3" name="コンテンツ プレースホルダー 2">
            <a:extLst>
              <a:ext uri="{FF2B5EF4-FFF2-40B4-BE49-F238E27FC236}">
                <a16:creationId xmlns:a16="http://schemas.microsoft.com/office/drawing/2014/main" id="{DED4A6F9-230A-4CEA-AEE2-A9487507B2D9}"/>
              </a:ext>
            </a:extLst>
          </p:cNvPr>
          <p:cNvSpPr>
            <a:spLocks noGrp="1"/>
          </p:cNvSpPr>
          <p:nvPr>
            <p:ph idx="1"/>
          </p:nvPr>
        </p:nvSpPr>
        <p:spPr>
          <a:xfrm>
            <a:off x="838200" y="1917065"/>
            <a:ext cx="10751820" cy="2106295"/>
          </a:xfrm>
        </p:spPr>
        <p:txBody>
          <a:bodyPr>
            <a:noAutofit/>
          </a:bodyPr>
          <a:lstStyle/>
          <a:p>
            <a:pPr>
              <a:lnSpc>
                <a:spcPct val="140000"/>
              </a:lnSpc>
            </a:pPr>
            <a:r>
              <a:rPr lang="ja-JP" altLang="ja-JP" sz="2200" dirty="0"/>
              <a:t>本資料はどなたでもご自由にお使いいただくことができますが、著作権はくすりの適正使用協議会に帰属いたします。</a:t>
            </a:r>
            <a:endParaRPr lang="en-US" altLang="ja-JP" sz="2200" dirty="0"/>
          </a:p>
          <a:p>
            <a:pPr>
              <a:lnSpc>
                <a:spcPct val="140000"/>
              </a:lnSpc>
            </a:pPr>
            <a:r>
              <a:rPr lang="ja-JP" altLang="ja-JP" sz="2200" dirty="0"/>
              <a:t>本資料を加工する場合は、加工したことが分かるよう、当該ページの右下に『くすりの適正使用協議会発行　バイオ医薬品ってどんなもの？スライド版より改変』とご記載ください。</a:t>
            </a:r>
            <a:endParaRPr lang="en-US" altLang="ja-JP" sz="2200" dirty="0"/>
          </a:p>
          <a:p>
            <a:pPr>
              <a:lnSpc>
                <a:spcPct val="140000"/>
              </a:lnSpc>
            </a:pPr>
            <a:r>
              <a:rPr lang="ja-JP" altLang="ja-JP" sz="2200" dirty="0"/>
              <a:t>なおスライドを加工した場合、情報の正確性について</a:t>
            </a:r>
            <a:r>
              <a:rPr lang="ja-JP" altLang="en-US" sz="2200" dirty="0"/>
              <a:t>、</a:t>
            </a:r>
            <a:r>
              <a:rPr lang="ja-JP" altLang="ja-JP" sz="2200" dirty="0"/>
              <a:t>くすりの適正使用協議会では一切の責任を持ちません。</a:t>
            </a:r>
          </a:p>
          <a:p>
            <a:pPr marL="0" indent="0">
              <a:lnSpc>
                <a:spcPct val="140000"/>
              </a:lnSpc>
              <a:buNone/>
            </a:pPr>
            <a:endParaRPr lang="en-US" altLang="ja-JP" sz="2200" dirty="0"/>
          </a:p>
        </p:txBody>
      </p:sp>
      <p:pic>
        <p:nvPicPr>
          <p:cNvPr id="8" name="図 7" descr="QR コード&#10;&#10;自動的に生成された説明">
            <a:extLst>
              <a:ext uri="{FF2B5EF4-FFF2-40B4-BE49-F238E27FC236}">
                <a16:creationId xmlns:a16="http://schemas.microsoft.com/office/drawing/2014/main" id="{F8561CFF-D66E-D485-6865-6199976BC7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716424"/>
            <a:ext cx="5882289" cy="871412"/>
          </a:xfrm>
          <a:prstGeom prst="rect">
            <a:avLst/>
          </a:prstGeom>
        </p:spPr>
      </p:pic>
    </p:spTree>
    <p:extLst>
      <p:ext uri="{BB962C8B-B14F-4D97-AF65-F5344CB8AC3E}">
        <p14:creationId xmlns:p14="http://schemas.microsoft.com/office/powerpoint/2010/main" val="847705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0CC47A-4BCF-48A9-B64E-D7059A4BB6D8}"/>
              </a:ext>
            </a:extLst>
          </p:cNvPr>
          <p:cNvSpPr>
            <a:spLocks noGrp="1"/>
          </p:cNvSpPr>
          <p:nvPr>
            <p:ph type="title"/>
          </p:nvPr>
        </p:nvSpPr>
        <p:spPr>
          <a:xfrm>
            <a:off x="838200" y="0"/>
            <a:ext cx="10515600" cy="1325563"/>
          </a:xfrm>
        </p:spPr>
        <p:txBody>
          <a:bodyPr/>
          <a:lstStyle/>
          <a:p>
            <a:r>
              <a:rPr kumimoji="1" lang="ja-JP" altLang="en-US" dirty="0"/>
              <a:t>本資料についての</a:t>
            </a:r>
            <a:r>
              <a:rPr lang="ja-JP" altLang="en-US" dirty="0"/>
              <a:t>お問い合わせ</a:t>
            </a:r>
            <a:endParaRPr kumimoji="1" lang="ja-JP" altLang="en-US" dirty="0"/>
          </a:p>
        </p:txBody>
      </p:sp>
      <p:sp>
        <p:nvSpPr>
          <p:cNvPr id="3" name="コンテンツ プレースホルダー 2">
            <a:extLst>
              <a:ext uri="{FF2B5EF4-FFF2-40B4-BE49-F238E27FC236}">
                <a16:creationId xmlns:a16="http://schemas.microsoft.com/office/drawing/2014/main" id="{DED4A6F9-230A-4CEA-AEE2-A9487507B2D9}"/>
              </a:ext>
            </a:extLst>
          </p:cNvPr>
          <p:cNvSpPr>
            <a:spLocks noGrp="1"/>
          </p:cNvSpPr>
          <p:nvPr>
            <p:ph idx="1"/>
          </p:nvPr>
        </p:nvSpPr>
        <p:spPr>
          <a:xfrm>
            <a:off x="838200" y="1517016"/>
            <a:ext cx="10923270" cy="469440"/>
          </a:xfrm>
        </p:spPr>
        <p:txBody>
          <a:bodyPr>
            <a:noAutofit/>
          </a:bodyPr>
          <a:lstStyle/>
          <a:p>
            <a:pPr marL="0" indent="0">
              <a:buNone/>
            </a:pPr>
            <a:r>
              <a:rPr lang="ja-JP" altLang="en-US" sz="2200" dirty="0"/>
              <a:t>この資料についてご意見などがありましたらお寄せください。</a:t>
            </a:r>
            <a:endParaRPr lang="en-US" altLang="ja-JP" sz="2200" dirty="0"/>
          </a:p>
          <a:p>
            <a:pPr marL="0" indent="0">
              <a:buNone/>
            </a:pPr>
            <a:endParaRPr lang="en-US" altLang="ja-JP" sz="1200" dirty="0"/>
          </a:p>
          <a:p>
            <a:pPr marL="0" indent="0">
              <a:buNone/>
            </a:pPr>
            <a:r>
              <a:rPr lang="zh-TW" altLang="en-US" sz="2200" dirty="0"/>
              <a:t>〒</a:t>
            </a:r>
            <a:r>
              <a:rPr lang="en-US" altLang="zh-TW" sz="2200" dirty="0"/>
              <a:t>103-0016 </a:t>
            </a:r>
            <a:r>
              <a:rPr lang="zh-TW" altLang="en-US" sz="2200" dirty="0">
                <a:latin typeface="ＭＳ Ｐゴシック" panose="020B0600070205080204" pitchFamily="50" charset="-128"/>
                <a:ea typeface="ＭＳ Ｐゴシック" panose="020B0600070205080204" pitchFamily="50" charset="-128"/>
              </a:rPr>
              <a:t>東京都中央区日本橋小網町</a:t>
            </a:r>
            <a:r>
              <a:rPr lang="en-US" altLang="zh-TW" sz="2200" dirty="0">
                <a:latin typeface="ＭＳ Ｐゴシック" panose="020B0600070205080204" pitchFamily="50" charset="-128"/>
                <a:ea typeface="ＭＳ Ｐゴシック" panose="020B0600070205080204" pitchFamily="50" charset="-128"/>
              </a:rPr>
              <a:t>12-7</a:t>
            </a:r>
            <a:r>
              <a:rPr lang="ja-JP" altLang="en-US" sz="2200" dirty="0">
                <a:latin typeface="ＭＳ Ｐゴシック" panose="020B0600070205080204" pitchFamily="50" charset="-128"/>
                <a:ea typeface="ＭＳ Ｐゴシック" panose="020B0600070205080204" pitchFamily="50" charset="-128"/>
              </a:rPr>
              <a:t>日本橋小網ビル</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r>
              <a:rPr lang="en-US" altLang="ja-JP" sz="2200" dirty="0"/>
              <a:t>TEL 03-3663-8891 FAX 03-3663-8895</a:t>
            </a:r>
          </a:p>
          <a:p>
            <a:pPr marL="0" indent="0">
              <a:buNone/>
            </a:pPr>
            <a:r>
              <a:rPr lang="en-US" altLang="ja-JP" sz="2200" dirty="0"/>
              <a:t>E</a:t>
            </a:r>
            <a:r>
              <a:rPr lang="ja-JP" altLang="en-US" sz="2200" dirty="0"/>
              <a:t>メールアドレス </a:t>
            </a:r>
            <a:r>
              <a:rPr lang="en-US" altLang="ja-JP" sz="2200" dirty="0">
                <a:hlinkClick r:id="rId2"/>
              </a:rPr>
              <a:t>info@rad-ar.or.jp</a:t>
            </a:r>
            <a:endParaRPr lang="en-US" altLang="ja-JP" sz="2200" dirty="0"/>
          </a:p>
          <a:p>
            <a:pPr marL="0" indent="0">
              <a:buNone/>
            </a:pPr>
            <a:r>
              <a:rPr lang="ja-JP" altLang="en-US" sz="2200" dirty="0"/>
              <a:t>ホームページ </a:t>
            </a:r>
            <a:r>
              <a:rPr lang="en-US" altLang="ja-JP" sz="2200" dirty="0"/>
              <a:t>https://www.rad-ar.or.jp</a:t>
            </a:r>
          </a:p>
        </p:txBody>
      </p:sp>
      <p:sp>
        <p:nvSpPr>
          <p:cNvPr id="5" name="正方形/長方形 4">
            <a:extLst>
              <a:ext uri="{FF2B5EF4-FFF2-40B4-BE49-F238E27FC236}">
                <a16:creationId xmlns:a16="http://schemas.microsoft.com/office/drawing/2014/main" id="{B9D4B26A-F06D-6B44-BD1E-A7DCC4295247}"/>
              </a:ext>
            </a:extLst>
          </p:cNvPr>
          <p:cNvSpPr/>
          <p:nvPr/>
        </p:nvSpPr>
        <p:spPr>
          <a:xfrm>
            <a:off x="681990" y="4165685"/>
            <a:ext cx="10671810" cy="769441"/>
          </a:xfrm>
          <a:prstGeom prst="rect">
            <a:avLst/>
          </a:prstGeom>
        </p:spPr>
        <p:txBody>
          <a:bodyPr wrap="square">
            <a:spAutoFit/>
          </a:bodyPr>
          <a:lstStyle/>
          <a:p>
            <a:r>
              <a:rPr lang="ja-JP" altLang="en-US" sz="2200" dirty="0"/>
              <a:t>私たちは、誰もが健康な生活を実現するため、信頼できる情報をもとに判断し、行動できる社会を目指します。</a:t>
            </a:r>
            <a:endParaRPr lang="en-US" altLang="ja-JP" sz="2200" dirty="0"/>
          </a:p>
        </p:txBody>
      </p:sp>
      <p:pic>
        <p:nvPicPr>
          <p:cNvPr id="8" name="図 7">
            <a:extLst>
              <a:ext uri="{FF2B5EF4-FFF2-40B4-BE49-F238E27FC236}">
                <a16:creationId xmlns:a16="http://schemas.microsoft.com/office/drawing/2014/main" id="{2BF70B15-AAE8-7214-1688-13BABF280550}"/>
              </a:ext>
            </a:extLst>
          </p:cNvPr>
          <p:cNvPicPr>
            <a:picLocks noChangeAspect="1"/>
          </p:cNvPicPr>
          <p:nvPr/>
        </p:nvPicPr>
        <p:blipFill>
          <a:blip r:embed="rId3"/>
          <a:stretch>
            <a:fillRect/>
          </a:stretch>
        </p:blipFill>
        <p:spPr>
          <a:xfrm>
            <a:off x="482452" y="5444756"/>
            <a:ext cx="5535443" cy="1014014"/>
          </a:xfrm>
          <a:prstGeom prst="rect">
            <a:avLst/>
          </a:prstGeom>
        </p:spPr>
      </p:pic>
      <p:pic>
        <p:nvPicPr>
          <p:cNvPr id="14" name="図 13" descr="QR コード&#10;&#10;自動的に生成された説明">
            <a:extLst>
              <a:ext uri="{FF2B5EF4-FFF2-40B4-BE49-F238E27FC236}">
                <a16:creationId xmlns:a16="http://schemas.microsoft.com/office/drawing/2014/main" id="{5B49D5D1-24A9-84F3-B666-B5A24AFBD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4354" y="5190216"/>
            <a:ext cx="1425194" cy="1425194"/>
          </a:xfrm>
          <a:prstGeom prst="rect">
            <a:avLst/>
          </a:prstGeom>
        </p:spPr>
      </p:pic>
      <p:sp>
        <p:nvSpPr>
          <p:cNvPr id="4" name="テキスト ボックス 3">
            <a:extLst>
              <a:ext uri="{FF2B5EF4-FFF2-40B4-BE49-F238E27FC236}">
                <a16:creationId xmlns:a16="http://schemas.microsoft.com/office/drawing/2014/main" id="{6945EE5D-49F4-34C6-D8AE-4B5737629D1A}"/>
              </a:ext>
            </a:extLst>
          </p:cNvPr>
          <p:cNvSpPr txBox="1"/>
          <p:nvPr/>
        </p:nvSpPr>
        <p:spPr>
          <a:xfrm>
            <a:off x="6299835" y="5490098"/>
            <a:ext cx="3747679" cy="923330"/>
          </a:xfrm>
          <a:prstGeom prst="rect">
            <a:avLst/>
          </a:prstGeom>
          <a:noFill/>
        </p:spPr>
        <p:txBody>
          <a:bodyPr wrap="square" rtlCol="0">
            <a:spAutoFit/>
          </a:bodyPr>
          <a:lstStyle/>
          <a:p>
            <a:r>
              <a:rPr kumimoji="1" lang="ja-JP" altLang="en-US" dirty="0"/>
              <a:t>くすりのしおりは、正確な情報を元に製薬企業が作成する薬の基本情報です。</a:t>
            </a:r>
          </a:p>
        </p:txBody>
      </p:sp>
    </p:spTree>
    <p:extLst>
      <p:ext uri="{BB962C8B-B14F-4D97-AF65-F5344CB8AC3E}">
        <p14:creationId xmlns:p14="http://schemas.microsoft.com/office/powerpoint/2010/main" val="13414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800" y="72000"/>
            <a:ext cx="11353200" cy="1325563"/>
          </a:xfrm>
        </p:spPr>
        <p:txBody>
          <a:bodyPr>
            <a:normAutofit/>
          </a:bodyPr>
          <a:lstStyle/>
          <a:p>
            <a:r>
              <a:rPr lang="ja-JP" altLang="en-US" sz="3600" dirty="0">
                <a:solidFill>
                  <a:srgbClr val="2F5597"/>
                </a:solidFill>
                <a:latin typeface="Meiryo" panose="020B0604030504040204" pitchFamily="34" charset="-128"/>
                <a:ea typeface="Meiryo" panose="020B0604030504040204" pitchFamily="34" charset="-128"/>
              </a:rPr>
              <a:t>足りない生理活性タンパク質を補う働き（補充療法）</a:t>
            </a:r>
          </a:p>
        </p:txBody>
      </p:sp>
      <p:sp>
        <p:nvSpPr>
          <p:cNvPr id="3" name="コンテンツ プレースホルダー 2"/>
          <p:cNvSpPr>
            <a:spLocks noGrp="1"/>
          </p:cNvSpPr>
          <p:nvPr>
            <p:ph idx="1"/>
          </p:nvPr>
        </p:nvSpPr>
        <p:spPr>
          <a:xfrm>
            <a:off x="838200" y="1745673"/>
            <a:ext cx="10620000" cy="4156364"/>
          </a:xfrm>
        </p:spPr>
        <p:txBody>
          <a:bodyPr>
            <a:noAutofit/>
          </a:bodyPr>
          <a:lstStyle/>
          <a:p>
            <a:pPr marL="0" indent="0">
              <a:lnSpc>
                <a:spcPct val="150000"/>
              </a:lnSpc>
              <a:spcBef>
                <a:spcPts val="800"/>
              </a:spcBef>
              <a:buNone/>
            </a:pPr>
            <a:r>
              <a:rPr lang="ja-JP" altLang="en-US" sz="1800" dirty="0">
                <a:latin typeface="Meiryo" panose="020B0604030504040204" pitchFamily="34" charset="-128"/>
                <a:ea typeface="Meiryo" panose="020B0604030504040204" pitchFamily="34" charset="-128"/>
              </a:rPr>
              <a:t>ヒトの体の中では、血糖値を調節するインスリン、赤血球を増やすエリスロポエチンなど、健康を保つために必要な様々な生理活性タンパク質が働いています。また、ヒトの体には、生理活性タンパク質を作る仕組みも備わっていて、例えば、インスリンは膵臓、エリスロポエチンは腎臓で作られています。このような大事なタンパク質が不足すると、糖尿病や貧血といった病気になります。</a:t>
            </a:r>
          </a:p>
          <a:p>
            <a:pPr marL="0" indent="0">
              <a:lnSpc>
                <a:spcPct val="150000"/>
              </a:lnSpc>
              <a:spcBef>
                <a:spcPts val="800"/>
              </a:spcBef>
              <a:buNone/>
            </a:pPr>
            <a:r>
              <a:rPr lang="ja-JP" altLang="en-US" sz="1800" dirty="0">
                <a:latin typeface="Meiryo" panose="020B0604030504040204" pitchFamily="34" charset="-128"/>
                <a:ea typeface="Meiryo" panose="020B0604030504040204" pitchFamily="34" charset="-128"/>
              </a:rPr>
              <a:t>そこで、</a:t>
            </a:r>
            <a:r>
              <a:rPr lang="ja-JP" altLang="en-US" sz="1800" b="1" dirty="0">
                <a:latin typeface="Meiryo" panose="020B0604030504040204" pitchFamily="34" charset="-128"/>
                <a:ea typeface="Meiryo" panose="020B0604030504040204" pitchFamily="34" charset="-128"/>
              </a:rPr>
              <a:t>足りなくなったタンパク質を補って病気を治すために、遺伝子組換え技術を用いてタンパク質を人工的に作り、薬にしたものがバイオ医薬品の始まりです。</a:t>
            </a:r>
          </a:p>
          <a:p>
            <a:pPr marL="0" indent="0">
              <a:lnSpc>
                <a:spcPct val="150000"/>
              </a:lnSpc>
              <a:spcBef>
                <a:spcPts val="800"/>
              </a:spcBef>
              <a:buNone/>
            </a:pPr>
            <a:r>
              <a:rPr lang="ja-JP" altLang="en-US" sz="1800" dirty="0">
                <a:latin typeface="Meiryo" panose="020B0604030504040204" pitchFamily="34" charset="-128"/>
                <a:ea typeface="Meiryo" panose="020B0604030504040204" pitchFamily="34" charset="-128"/>
              </a:rPr>
              <a:t>最近では、ヒトタンパク質の構造を改変するなど、工夫の凝らされたバイオ医薬品が増えています。</a:t>
            </a:r>
          </a:p>
          <a:p>
            <a:pPr marL="0" indent="0">
              <a:lnSpc>
                <a:spcPct val="150000"/>
              </a:lnSpc>
              <a:spcBef>
                <a:spcPts val="800"/>
              </a:spcBef>
              <a:buNone/>
            </a:pPr>
            <a:r>
              <a:rPr lang="ja-JP" altLang="en-US" sz="1800" b="1" dirty="0">
                <a:latin typeface="Meiryo" panose="020B0604030504040204" pitchFamily="34" charset="-128"/>
                <a:ea typeface="Meiryo" panose="020B0604030504040204" pitchFamily="34" charset="-128"/>
              </a:rPr>
              <a:t>これまでのところ、タンパク質の機能の代わりができる低分子医薬品はあまり見出されておらず、化学合成される医薬品に同じ働きを持たせることは困難です。</a:t>
            </a:r>
          </a:p>
        </p:txBody>
      </p:sp>
    </p:spTree>
    <p:extLst>
      <p:ext uri="{BB962C8B-B14F-4D97-AF65-F5344CB8AC3E}">
        <p14:creationId xmlns:p14="http://schemas.microsoft.com/office/powerpoint/2010/main" val="235564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4557251A-DA9D-411F-91C8-B0017A6EF8ED}"/>
              </a:ext>
            </a:extLst>
          </p:cNvPr>
          <p:cNvSpPr>
            <a:spLocks noGrp="1"/>
          </p:cNvSpPr>
          <p:nvPr>
            <p:ph type="title"/>
          </p:nvPr>
        </p:nvSpPr>
        <p:spPr>
          <a:xfrm>
            <a:off x="838799" y="72000"/>
            <a:ext cx="11353201" cy="1325563"/>
          </a:xfrm>
        </p:spPr>
        <p:txBody>
          <a:bodyPr>
            <a:normAutofit/>
          </a:bodyPr>
          <a:lstStyle/>
          <a:p>
            <a:r>
              <a:rPr lang="ja-JP" altLang="en-US" sz="3600" dirty="0">
                <a:solidFill>
                  <a:srgbClr val="2F5597"/>
                </a:solidFill>
                <a:latin typeface="Meiryo" panose="020B0604030504040204" pitchFamily="34" charset="-128"/>
                <a:ea typeface="Meiryo" panose="020B0604030504040204" pitchFamily="34" charset="-128"/>
              </a:rPr>
              <a:t>足りない生理活性タンパク質を補う働き（補充療法）</a:t>
            </a:r>
          </a:p>
        </p:txBody>
      </p:sp>
      <p:sp>
        <p:nvSpPr>
          <p:cNvPr id="3" name="コンテンツ プレースホルダー 2"/>
          <p:cNvSpPr>
            <a:spLocks noGrp="1"/>
          </p:cNvSpPr>
          <p:nvPr>
            <p:ph idx="1"/>
          </p:nvPr>
        </p:nvSpPr>
        <p:spPr>
          <a:xfrm>
            <a:off x="838799" y="1512000"/>
            <a:ext cx="11266609" cy="4351338"/>
          </a:xfrm>
        </p:spPr>
        <p:txBody>
          <a:bodyPr>
            <a:noAutofit/>
          </a:bodyPr>
          <a:lstStyle/>
          <a:p>
            <a:pPr marL="0" indent="0">
              <a:buNone/>
            </a:pPr>
            <a:r>
              <a:rPr lang="ja-JP" altLang="en-US" sz="2400" dirty="0">
                <a:solidFill>
                  <a:srgbClr val="FF33CC"/>
                </a:solidFill>
                <a:latin typeface="Meiryo" panose="020B0604030504040204" pitchFamily="34" charset="-128"/>
                <a:ea typeface="Meiryo" panose="020B0604030504040204" pitchFamily="34" charset="-128"/>
              </a:rPr>
              <a:t>バイオ医薬品による治療の例</a:t>
            </a:r>
            <a:endParaRPr lang="en-US" altLang="ja-JP" sz="2400" dirty="0">
              <a:solidFill>
                <a:srgbClr val="FF33CC"/>
              </a:solidFill>
              <a:latin typeface="Meiryo" panose="020B0604030504040204" pitchFamily="34" charset="-128"/>
              <a:ea typeface="Meiryo" panose="020B0604030504040204" pitchFamily="34" charset="-128"/>
            </a:endParaRPr>
          </a:p>
          <a:p>
            <a:pPr marL="0" indent="0">
              <a:buNone/>
            </a:pPr>
            <a:r>
              <a:rPr lang="ja-JP" altLang="en-US" sz="2200" dirty="0">
                <a:solidFill>
                  <a:srgbClr val="FF33CC"/>
                </a:solidFill>
                <a:latin typeface="Meiryo" panose="020B0604030504040204" pitchFamily="34" charset="-128"/>
                <a:ea typeface="Meiryo" panose="020B0604030504040204" pitchFamily="34" charset="-128"/>
              </a:rPr>
              <a:t>●</a:t>
            </a:r>
            <a:r>
              <a:rPr lang="ja-JP" altLang="en-US" sz="2200" dirty="0">
                <a:latin typeface="Meiryo" panose="020B0604030504040204" pitchFamily="34" charset="-128"/>
                <a:ea typeface="Meiryo" panose="020B0604030504040204" pitchFamily="34" charset="-128"/>
              </a:rPr>
              <a:t>糖尿病治療</a:t>
            </a:r>
            <a:endParaRPr lang="en-US" altLang="ja-JP" sz="2200" dirty="0">
              <a:latin typeface="Meiryo" panose="020B0604030504040204" pitchFamily="34" charset="-128"/>
              <a:ea typeface="Meiryo" panose="020B0604030504040204" pitchFamily="34" charset="-128"/>
            </a:endParaRPr>
          </a:p>
          <a:p>
            <a:pPr marL="0" indent="0">
              <a:buNone/>
            </a:pPr>
            <a:r>
              <a:rPr lang="ja-JP" altLang="en-US" sz="2200" dirty="0">
                <a:latin typeface="Meiryo" panose="020B0604030504040204" pitchFamily="34" charset="-128"/>
                <a:ea typeface="Meiryo" panose="020B0604030504040204" pitchFamily="34" charset="-128"/>
              </a:rPr>
              <a:t>（インスリン不足を補う様々な</a:t>
            </a:r>
            <a:r>
              <a:rPr lang="ja-JP" altLang="en-US" sz="2200" b="1" dirty="0">
                <a:latin typeface="Meiryo" panose="020B0604030504040204" pitchFamily="34" charset="-128"/>
                <a:ea typeface="Meiryo" panose="020B0604030504040204" pitchFamily="34" charset="-128"/>
              </a:rPr>
              <a:t>インスリン製剤</a:t>
            </a:r>
            <a:r>
              <a:rPr lang="ja-JP" altLang="en-US" sz="2200" dirty="0">
                <a:latin typeface="Meiryo" panose="020B0604030504040204" pitchFamily="34" charset="-128"/>
                <a:ea typeface="Meiryo" panose="020B0604030504040204" pitchFamily="34" charset="-128"/>
              </a:rPr>
              <a:t>など）</a:t>
            </a:r>
            <a:endParaRPr lang="en-US" altLang="ja-JP" sz="2200" dirty="0">
              <a:latin typeface="Meiryo" panose="020B0604030504040204" pitchFamily="34" charset="-128"/>
              <a:ea typeface="Meiryo" panose="020B0604030504040204" pitchFamily="34" charset="-128"/>
            </a:endParaRPr>
          </a:p>
          <a:p>
            <a:pPr marL="0" indent="0">
              <a:buNone/>
            </a:pPr>
            <a:endParaRPr lang="ja-JP" altLang="en-US" sz="1400" dirty="0">
              <a:latin typeface="Meiryo" panose="020B0604030504040204" pitchFamily="34" charset="-128"/>
              <a:ea typeface="Meiryo" panose="020B0604030504040204" pitchFamily="34" charset="-128"/>
            </a:endParaRPr>
          </a:p>
          <a:p>
            <a:pPr marL="0" indent="0">
              <a:buNone/>
            </a:pPr>
            <a:r>
              <a:rPr lang="ja-JP" altLang="en-US" sz="2200" dirty="0">
                <a:solidFill>
                  <a:srgbClr val="FF33CC"/>
                </a:solidFill>
                <a:latin typeface="Meiryo" panose="020B0604030504040204" pitchFamily="34" charset="-128"/>
                <a:ea typeface="Meiryo" panose="020B0604030504040204" pitchFamily="34" charset="-128"/>
              </a:rPr>
              <a:t>●</a:t>
            </a:r>
            <a:r>
              <a:rPr lang="ja-JP" altLang="en-US" sz="2200" dirty="0">
                <a:latin typeface="Meiryo" panose="020B0604030504040204" pitchFamily="34" charset="-128"/>
                <a:ea typeface="Meiryo" panose="020B0604030504040204" pitchFamily="34" charset="-128"/>
              </a:rPr>
              <a:t>貧血治療</a:t>
            </a:r>
            <a:endParaRPr lang="en-US" altLang="ja-JP" sz="2200" dirty="0">
              <a:latin typeface="Meiryo" panose="020B0604030504040204" pitchFamily="34" charset="-128"/>
              <a:ea typeface="Meiryo" panose="020B0604030504040204" pitchFamily="34" charset="-128"/>
            </a:endParaRPr>
          </a:p>
          <a:p>
            <a:pPr marL="0" indent="0">
              <a:buNone/>
            </a:pPr>
            <a:r>
              <a:rPr lang="ja-JP" altLang="en-US" sz="2200" dirty="0">
                <a:latin typeface="Meiryo" panose="020B0604030504040204" pitchFamily="34" charset="-128"/>
                <a:ea typeface="Meiryo" panose="020B0604030504040204" pitchFamily="34" charset="-128"/>
              </a:rPr>
              <a:t>（エリスロポエチン不足を補う様々な</a:t>
            </a:r>
            <a:r>
              <a:rPr lang="ja-JP" altLang="en-US" sz="2200" b="1" dirty="0">
                <a:latin typeface="Meiryo" panose="020B0604030504040204" pitchFamily="34" charset="-128"/>
                <a:ea typeface="Meiryo" panose="020B0604030504040204" pitchFamily="34" charset="-128"/>
              </a:rPr>
              <a:t>エリスロポエチン製剤</a:t>
            </a:r>
            <a:r>
              <a:rPr lang="ja-JP" altLang="en-US" sz="2200" dirty="0">
                <a:latin typeface="Meiryo" panose="020B0604030504040204" pitchFamily="34" charset="-128"/>
                <a:ea typeface="Meiryo" panose="020B0604030504040204" pitchFamily="34" charset="-128"/>
              </a:rPr>
              <a:t>など）</a:t>
            </a:r>
            <a:endParaRPr lang="en-US" altLang="ja-JP" sz="2200" dirty="0">
              <a:latin typeface="Meiryo" panose="020B0604030504040204" pitchFamily="34" charset="-128"/>
              <a:ea typeface="Meiryo" panose="020B0604030504040204" pitchFamily="34" charset="-128"/>
            </a:endParaRPr>
          </a:p>
          <a:p>
            <a:pPr marL="0" indent="0">
              <a:buNone/>
            </a:pPr>
            <a:endParaRPr lang="ja-JP" altLang="en-US" sz="1400" dirty="0">
              <a:latin typeface="Meiryo" panose="020B0604030504040204" pitchFamily="34" charset="-128"/>
              <a:ea typeface="Meiryo" panose="020B0604030504040204" pitchFamily="34" charset="-128"/>
            </a:endParaRPr>
          </a:p>
          <a:p>
            <a:pPr marL="0" indent="0">
              <a:buNone/>
            </a:pPr>
            <a:r>
              <a:rPr lang="ja-JP" altLang="en-US" sz="2200" dirty="0">
                <a:solidFill>
                  <a:srgbClr val="FF33CC"/>
                </a:solidFill>
                <a:latin typeface="Meiryo" panose="020B0604030504040204" pitchFamily="34" charset="-128"/>
                <a:ea typeface="Meiryo" panose="020B0604030504040204" pitchFamily="34" charset="-128"/>
              </a:rPr>
              <a:t>●</a:t>
            </a:r>
            <a:r>
              <a:rPr lang="ja-JP" altLang="en-US" sz="2200" dirty="0">
                <a:latin typeface="Meiryo" panose="020B0604030504040204" pitchFamily="34" charset="-128"/>
                <a:ea typeface="Meiryo" panose="020B0604030504040204" pitchFamily="34" charset="-128"/>
              </a:rPr>
              <a:t>がん治療</a:t>
            </a:r>
            <a:endParaRPr lang="en-US" altLang="ja-JP" sz="2200" dirty="0">
              <a:latin typeface="Meiryo" panose="020B0604030504040204" pitchFamily="34" charset="-128"/>
              <a:ea typeface="Meiryo" panose="020B0604030504040204" pitchFamily="34" charset="-128"/>
            </a:endParaRPr>
          </a:p>
          <a:p>
            <a:pPr marL="0" indent="0">
              <a:buNone/>
            </a:pPr>
            <a:r>
              <a:rPr lang="ja-JP" altLang="en-US" sz="2200" dirty="0">
                <a:latin typeface="Meiryo" panose="020B0604030504040204" pitchFamily="34" charset="-128"/>
                <a:ea typeface="Meiryo" panose="020B0604030504040204" pitchFamily="34" charset="-128"/>
              </a:rPr>
              <a:t>（抗がん剤治療の副作用である好中球減少症を軽減する</a:t>
            </a:r>
            <a:endParaRPr lang="en-US" altLang="ja-JP" sz="2200" dirty="0">
              <a:latin typeface="Meiryo" panose="020B0604030504040204" pitchFamily="34" charset="-128"/>
              <a:ea typeface="Meiryo" panose="020B0604030504040204" pitchFamily="34" charset="-128"/>
            </a:endParaRPr>
          </a:p>
          <a:p>
            <a:pPr marL="0" indent="0">
              <a:buNone/>
            </a:pPr>
            <a:r>
              <a:rPr lang="en-US" altLang="ja-JP" sz="2200" dirty="0">
                <a:latin typeface="Meiryo" panose="020B0604030504040204" pitchFamily="34" charset="-128"/>
                <a:ea typeface="Meiryo" panose="020B0604030504040204" pitchFamily="34" charset="-128"/>
              </a:rPr>
              <a:t>   </a:t>
            </a:r>
            <a:r>
              <a:rPr lang="ja-JP" altLang="en-US" sz="2200" dirty="0">
                <a:latin typeface="Meiryo" panose="020B0604030504040204" pitchFamily="34" charset="-128"/>
                <a:ea typeface="Meiryo" panose="020B0604030504040204" pitchFamily="34" charset="-128"/>
              </a:rPr>
              <a:t>様々な</a:t>
            </a:r>
            <a:r>
              <a:rPr lang="en-US" altLang="ja-JP" sz="2200" b="1" dirty="0">
                <a:latin typeface="Meiryo" panose="020B0604030504040204" pitchFamily="34" charset="-128"/>
                <a:ea typeface="Meiryo" panose="020B0604030504040204" pitchFamily="34" charset="-128"/>
              </a:rPr>
              <a:t>G-CSF</a:t>
            </a:r>
            <a:r>
              <a:rPr lang="ja-JP" altLang="en-US" sz="2200" b="1" dirty="0">
                <a:latin typeface="Meiryo" panose="020B0604030504040204" pitchFamily="34" charset="-128"/>
                <a:ea typeface="Meiryo" panose="020B0604030504040204" pitchFamily="34" charset="-128"/>
              </a:rPr>
              <a:t>製剤</a:t>
            </a:r>
            <a:r>
              <a:rPr lang="ja-JP" altLang="en-US" sz="2200" dirty="0">
                <a:latin typeface="Meiryo" panose="020B0604030504040204" pitchFamily="34" charset="-128"/>
                <a:ea typeface="Meiryo" panose="020B0604030504040204" pitchFamily="34" charset="-128"/>
              </a:rPr>
              <a:t>など）</a:t>
            </a:r>
          </a:p>
        </p:txBody>
      </p:sp>
      <p:pic>
        <p:nvPicPr>
          <p:cNvPr id="6" name="図 5">
            <a:extLst>
              <a:ext uri="{FF2B5EF4-FFF2-40B4-BE49-F238E27FC236}">
                <a16:creationId xmlns:a16="http://schemas.microsoft.com/office/drawing/2014/main" id="{A4C74D7C-FC09-9448-A43C-CB036CC2F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691" y="4456101"/>
            <a:ext cx="2879510" cy="1779797"/>
          </a:xfrm>
          <a:prstGeom prst="rect">
            <a:avLst/>
          </a:prstGeom>
        </p:spPr>
      </p:pic>
    </p:spTree>
    <p:extLst>
      <p:ext uri="{BB962C8B-B14F-4D97-AF65-F5344CB8AC3E}">
        <p14:creationId xmlns:p14="http://schemas.microsoft.com/office/powerpoint/2010/main" val="16239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9714" y="233354"/>
            <a:ext cx="11212286" cy="1006037"/>
          </a:xfrm>
        </p:spPr>
        <p:txBody>
          <a:bodyPr>
            <a:normAutofit/>
          </a:bodyPr>
          <a:lstStyle/>
          <a:p>
            <a:r>
              <a:rPr lang="ja-JP" altLang="en-US" sz="3600" dirty="0">
                <a:solidFill>
                  <a:srgbClr val="2F5597"/>
                </a:solidFill>
                <a:latin typeface="メイリオ" panose="020B0604030504040204" pitchFamily="50" charset="-128"/>
                <a:ea typeface="メイリオ" panose="020B0604030504040204" pitchFamily="50" charset="-128"/>
              </a:rPr>
              <a:t>病気の原因になる分子の機能を抑える働き</a:t>
            </a:r>
          </a:p>
        </p:txBody>
      </p:sp>
      <p:sp>
        <p:nvSpPr>
          <p:cNvPr id="3" name="コンテンツ プレースホルダー 2"/>
          <p:cNvSpPr>
            <a:spLocks noGrp="1"/>
          </p:cNvSpPr>
          <p:nvPr>
            <p:ph idx="1"/>
          </p:nvPr>
        </p:nvSpPr>
        <p:spPr>
          <a:xfrm>
            <a:off x="838200" y="1720793"/>
            <a:ext cx="10534650" cy="1751965"/>
          </a:xfrm>
        </p:spPr>
        <p:txBody>
          <a:bodyPr>
            <a:normAutofit/>
          </a:bodyPr>
          <a:lstStyle/>
          <a:p>
            <a:pPr marL="0" indent="0">
              <a:lnSpc>
                <a:spcPct val="150000"/>
              </a:lnSpc>
              <a:buNone/>
            </a:pPr>
            <a:r>
              <a:rPr lang="ja-JP" altLang="en-US" sz="1800" dirty="0">
                <a:latin typeface="メイリオ" panose="020B0604030504040204" pitchFamily="50" charset="-128"/>
                <a:ea typeface="メイリオ" panose="020B0604030504040204" pitchFamily="50" charset="-128"/>
              </a:rPr>
              <a:t>外来性の異物に対して体の中で作られる免疫グロブリン、すなわち抗体は様々な標的に特異的に結合する性質を持っています。この性質を利用して、</a:t>
            </a:r>
            <a:r>
              <a:rPr lang="ja-JP" altLang="en-US" sz="1800" b="1" dirty="0">
                <a:latin typeface="メイリオ" panose="020B0604030504040204" pitchFamily="50" charset="-128"/>
                <a:ea typeface="メイリオ" panose="020B0604030504040204" pitchFamily="50" charset="-128"/>
              </a:rPr>
              <a:t>がん細胞の表面分子や様々な疾患の原因になる分子に対して、特異的に結合する抗体を人工的に作り、医薬品にしたもの</a:t>
            </a:r>
            <a:r>
              <a:rPr lang="ja-JP" altLang="en-US" sz="1800" dirty="0">
                <a:latin typeface="メイリオ" panose="020B0604030504040204" pitchFamily="50" charset="-128"/>
                <a:ea typeface="メイリオ" panose="020B0604030504040204" pitchFamily="50" charset="-128"/>
              </a:rPr>
              <a:t>が、バイオ医薬品の中でも特に</a:t>
            </a:r>
            <a:r>
              <a:rPr lang="ja-JP" altLang="en-US" sz="1800" b="1" dirty="0">
                <a:latin typeface="メイリオ" panose="020B0604030504040204" pitchFamily="50" charset="-128"/>
                <a:ea typeface="メイリオ" panose="020B0604030504040204" pitchFamily="50" charset="-128"/>
              </a:rPr>
              <a:t>「抗体医薬品」</a:t>
            </a:r>
            <a:r>
              <a:rPr lang="ja-JP" altLang="en-US" sz="1800" dirty="0">
                <a:latin typeface="メイリオ" panose="020B0604030504040204" pitchFamily="50" charset="-128"/>
                <a:ea typeface="メイリオ" panose="020B0604030504040204" pitchFamily="50" charset="-128"/>
              </a:rPr>
              <a:t>と呼ばれるものです。</a:t>
            </a:r>
            <a:endParaRPr lang="ja-JP" altLang="en-US" sz="1800" dirty="0">
              <a:solidFill>
                <a:srgbClr val="00B0F0"/>
              </a:solidFill>
              <a:latin typeface="メイリオ" panose="020B0604030504040204" pitchFamily="50" charset="-128"/>
              <a:ea typeface="メイリオ" panose="020B0604030504040204" pitchFamily="50" charset="-128"/>
            </a:endParaRPr>
          </a:p>
        </p:txBody>
      </p:sp>
      <p:sp>
        <p:nvSpPr>
          <p:cNvPr id="6" name="コンテンツ プレースホルダー 2">
            <a:extLst>
              <a:ext uri="{FF2B5EF4-FFF2-40B4-BE49-F238E27FC236}">
                <a16:creationId xmlns:a16="http://schemas.microsoft.com/office/drawing/2014/main" id="{C85F83D3-E496-5543-BBD2-38AFEDA18C91}"/>
              </a:ext>
            </a:extLst>
          </p:cNvPr>
          <p:cNvSpPr txBox="1">
            <a:spLocks/>
          </p:cNvSpPr>
          <p:nvPr/>
        </p:nvSpPr>
        <p:spPr>
          <a:xfrm>
            <a:off x="838200" y="3559341"/>
            <a:ext cx="10203180" cy="27129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ja-JP" altLang="en-US" sz="2400" dirty="0">
                <a:solidFill>
                  <a:srgbClr val="FF33CC"/>
                </a:solidFill>
                <a:latin typeface="Meiryo" panose="020B0604030504040204" pitchFamily="34" charset="-128"/>
                <a:ea typeface="Meiryo" panose="020B0604030504040204" pitchFamily="34" charset="-128"/>
              </a:rPr>
              <a:t>バイオ医薬品による治療の例</a:t>
            </a:r>
            <a:endParaRPr lang="en-US" altLang="ja-JP" sz="2400" dirty="0">
              <a:solidFill>
                <a:srgbClr val="FF66CC"/>
              </a:solidFill>
              <a:latin typeface="メイリオ" panose="020B0604030504040204" pitchFamily="50" charset="-128"/>
              <a:ea typeface="メイリオ" panose="020B0604030504040204" pitchFamily="50" charset="-128"/>
            </a:endParaRPr>
          </a:p>
          <a:p>
            <a:pPr marL="0" indent="0">
              <a:lnSpc>
                <a:spcPct val="150000"/>
              </a:lnSpc>
              <a:buNone/>
            </a:pPr>
            <a:r>
              <a:rPr lang="ja-JP" altLang="en-US" sz="2200" dirty="0">
                <a:solidFill>
                  <a:srgbClr val="FF66CC"/>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がん治療（がんの増殖に関係する分子に働く様々な抗体など）</a:t>
            </a:r>
          </a:p>
          <a:p>
            <a:pPr marL="271463" indent="-271463">
              <a:lnSpc>
                <a:spcPct val="150000"/>
              </a:lnSpc>
              <a:buNone/>
            </a:pPr>
            <a:r>
              <a:rPr lang="ja-JP" altLang="en-US" sz="2200" dirty="0">
                <a:solidFill>
                  <a:srgbClr val="FF66CC"/>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関節リウマチ治療（</a:t>
            </a:r>
            <a:r>
              <a:rPr lang="en-US" altLang="ja-JP" sz="2200" dirty="0">
                <a:latin typeface="メイリオ" panose="020B0604030504040204" pitchFamily="50" charset="-128"/>
                <a:ea typeface="メイリオ" panose="020B0604030504040204" pitchFamily="50" charset="-128"/>
              </a:rPr>
              <a:t>TNFα</a:t>
            </a:r>
            <a:r>
              <a:rPr lang="ja-JP" altLang="en-US" sz="2200" dirty="0">
                <a:latin typeface="メイリオ" panose="020B0604030504040204" pitchFamily="50" charset="-128"/>
                <a:ea typeface="メイリオ" panose="020B0604030504040204" pitchFamily="50" charset="-128"/>
              </a:rPr>
              <a:t>、</a:t>
            </a:r>
            <a:r>
              <a:rPr lang="en-US" altLang="ja-JP" sz="2200" dirty="0">
                <a:latin typeface="メイリオ" panose="020B0604030504040204" pitchFamily="50" charset="-128"/>
                <a:ea typeface="メイリオ" panose="020B0604030504040204" pitchFamily="50" charset="-128"/>
              </a:rPr>
              <a:t>IL-6 </a:t>
            </a:r>
            <a:r>
              <a:rPr lang="ja-JP" altLang="en-US" sz="2200" dirty="0">
                <a:latin typeface="メイリオ" panose="020B0604030504040204" pitchFamily="50" charset="-128"/>
                <a:ea typeface="メイリオ" panose="020B0604030504040204" pitchFamily="50" charset="-128"/>
              </a:rPr>
              <a:t>といった病気の発症にかかわる分子の働きを抑える様々な抗体など）</a:t>
            </a:r>
            <a:endParaRPr lang="ja-JP" altLang="en-US" sz="2200" dirty="0">
              <a:solidFill>
                <a:srgbClr val="00B0F0"/>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FE4B4650-3EDB-83EA-2AC2-78C0D80C6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9033" y="5336997"/>
            <a:ext cx="2634407" cy="1398148"/>
          </a:xfrm>
          <a:prstGeom prst="rect">
            <a:avLst/>
          </a:prstGeom>
        </p:spPr>
      </p:pic>
    </p:spTree>
    <p:extLst>
      <p:ext uri="{BB962C8B-B14F-4D97-AF65-F5344CB8AC3E}">
        <p14:creationId xmlns:p14="http://schemas.microsoft.com/office/powerpoint/2010/main" val="133188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466" y="1938527"/>
            <a:ext cx="8552470" cy="3369751"/>
          </a:xfrm>
          <a:prstGeom prst="rect">
            <a:avLst/>
          </a:prstGeom>
        </p:spPr>
      </p:pic>
      <p:sp>
        <p:nvSpPr>
          <p:cNvPr id="7" name="テキスト ボックス 6"/>
          <p:cNvSpPr txBox="1">
            <a:spLocks noChangeAspect="1"/>
          </p:cNvSpPr>
          <p:nvPr/>
        </p:nvSpPr>
        <p:spPr>
          <a:xfrm>
            <a:off x="3101150" y="2243200"/>
            <a:ext cx="1467068" cy="400110"/>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rPr>
              <a:t>抗体医薬品</a:t>
            </a:r>
          </a:p>
        </p:txBody>
      </p:sp>
      <p:sp>
        <p:nvSpPr>
          <p:cNvPr id="8" name="テキスト ボックス 7"/>
          <p:cNvSpPr txBox="1">
            <a:spLocks noChangeAspect="1"/>
          </p:cNvSpPr>
          <p:nvPr/>
        </p:nvSpPr>
        <p:spPr>
          <a:xfrm>
            <a:off x="2732062" y="4347585"/>
            <a:ext cx="1210588" cy="400110"/>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rPr>
              <a:t>がん細胞</a:t>
            </a:r>
          </a:p>
        </p:txBody>
      </p:sp>
      <p:sp>
        <p:nvSpPr>
          <p:cNvPr id="9" name="テキスト ボックス 8"/>
          <p:cNvSpPr txBox="1">
            <a:spLocks noChangeAspect="1"/>
          </p:cNvSpPr>
          <p:nvPr/>
        </p:nvSpPr>
        <p:spPr>
          <a:xfrm>
            <a:off x="9205000" y="2643310"/>
            <a:ext cx="1210588" cy="400110"/>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rPr>
              <a:t>免疫細胞</a:t>
            </a:r>
          </a:p>
        </p:txBody>
      </p:sp>
      <p:sp>
        <p:nvSpPr>
          <p:cNvPr id="10" name="テキスト ボックス 9"/>
          <p:cNvSpPr txBox="1">
            <a:spLocks noChangeAspect="1"/>
          </p:cNvSpPr>
          <p:nvPr/>
        </p:nvSpPr>
        <p:spPr>
          <a:xfrm>
            <a:off x="416463" y="3190906"/>
            <a:ext cx="2018419" cy="707886"/>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がん細胞表面のタンパク質</a:t>
            </a:r>
          </a:p>
        </p:txBody>
      </p:sp>
      <p:sp>
        <p:nvSpPr>
          <p:cNvPr id="11" name="正方形/長方形 10"/>
          <p:cNvSpPr>
            <a:spLocks noChangeAspect="1"/>
          </p:cNvSpPr>
          <p:nvPr/>
        </p:nvSpPr>
        <p:spPr>
          <a:xfrm>
            <a:off x="1603820" y="5194673"/>
            <a:ext cx="2994660" cy="1015663"/>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rPr>
              <a:t>がん細胞表面のタンパク質を認識して、抗体医薬品が結合する</a:t>
            </a:r>
          </a:p>
        </p:txBody>
      </p:sp>
      <p:sp>
        <p:nvSpPr>
          <p:cNvPr id="12" name="正方形/長方形 11"/>
          <p:cNvSpPr>
            <a:spLocks noChangeAspect="1"/>
          </p:cNvSpPr>
          <p:nvPr/>
        </p:nvSpPr>
        <p:spPr>
          <a:xfrm>
            <a:off x="4949190" y="5194673"/>
            <a:ext cx="2766059" cy="1323439"/>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rPr>
              <a:t>抗体医薬品ががん細胞表面のタンパク質と結合してがん細胞の働きを抑える</a:t>
            </a:r>
          </a:p>
        </p:txBody>
      </p:sp>
      <p:sp>
        <p:nvSpPr>
          <p:cNvPr id="13" name="正方形/長方形 12"/>
          <p:cNvSpPr>
            <a:spLocks noChangeAspect="1"/>
          </p:cNvSpPr>
          <p:nvPr/>
        </p:nvSpPr>
        <p:spPr>
          <a:xfrm>
            <a:off x="8097542" y="5194673"/>
            <a:ext cx="2920978" cy="1015663"/>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rPr>
              <a:t>抗体医薬品が結合したがん細胞は免疫細胞の攻撃も受ける</a:t>
            </a:r>
          </a:p>
        </p:txBody>
      </p:sp>
      <p:sp>
        <p:nvSpPr>
          <p:cNvPr id="20" name="タイトル 1">
            <a:extLst>
              <a:ext uri="{FF2B5EF4-FFF2-40B4-BE49-F238E27FC236}">
                <a16:creationId xmlns:a16="http://schemas.microsoft.com/office/drawing/2014/main" id="{BE6FFDBB-62AA-4185-9540-B5B5D0F35308}"/>
              </a:ext>
            </a:extLst>
          </p:cNvPr>
          <p:cNvSpPr>
            <a:spLocks noGrp="1"/>
          </p:cNvSpPr>
          <p:nvPr>
            <p:ph type="title"/>
          </p:nvPr>
        </p:nvSpPr>
        <p:spPr>
          <a:xfrm>
            <a:off x="262006" y="1637121"/>
            <a:ext cx="7442823" cy="507757"/>
          </a:xfrm>
        </p:spPr>
        <p:txBody>
          <a:bodyPr>
            <a:normAutofit/>
          </a:bodyPr>
          <a:lstStyle/>
          <a:p>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抗体医薬品の働き（抗腫瘍効果の例）</a:t>
            </a:r>
            <a:r>
              <a:rPr lang="en-US" altLang="ja-JP" sz="2000" dirty="0">
                <a:latin typeface="メイリオ" panose="020B0604030504040204" pitchFamily="50" charset="-128"/>
                <a:ea typeface="メイリオ" panose="020B0604030504040204" pitchFamily="50" charset="-128"/>
              </a:rPr>
              <a:t>】</a:t>
            </a:r>
          </a:p>
        </p:txBody>
      </p:sp>
      <p:sp>
        <p:nvSpPr>
          <p:cNvPr id="2" name="タイトル 1">
            <a:extLst>
              <a:ext uri="{FF2B5EF4-FFF2-40B4-BE49-F238E27FC236}">
                <a16:creationId xmlns:a16="http://schemas.microsoft.com/office/drawing/2014/main" id="{63399230-CA97-7DDF-4B8E-9B7D5AC5E06C}"/>
              </a:ext>
            </a:extLst>
          </p:cNvPr>
          <p:cNvSpPr txBox="1">
            <a:spLocks/>
          </p:cNvSpPr>
          <p:nvPr/>
        </p:nvSpPr>
        <p:spPr>
          <a:xfrm>
            <a:off x="979714" y="233354"/>
            <a:ext cx="11212286" cy="1006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a:solidFill>
                  <a:srgbClr val="2F5597"/>
                </a:solidFill>
                <a:latin typeface="メイリオ" panose="020B0604030504040204" pitchFamily="50" charset="-128"/>
                <a:ea typeface="メイリオ" panose="020B0604030504040204" pitchFamily="50" charset="-128"/>
              </a:rPr>
              <a:t>病気の原因になる分子の機能を抑える働き</a:t>
            </a:r>
            <a:endParaRPr lang="ja-JP" altLang="en-US" sz="3600" dirty="0">
              <a:solidFill>
                <a:srgbClr val="2F5597"/>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6584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08991" y="1405890"/>
            <a:ext cx="10515600" cy="1472461"/>
          </a:xfrm>
        </p:spPr>
        <p:txBody>
          <a:bodyPr>
            <a:noAutofit/>
          </a:bodyPr>
          <a:lstStyle/>
          <a:p>
            <a:r>
              <a:rPr kumimoji="1" lang="ja-JP" altLang="en-US" sz="6600" dirty="0"/>
              <a:t>バイオ医薬品</a:t>
            </a:r>
            <a:r>
              <a:rPr kumimoji="1" lang="en-US" altLang="ja-JP" sz="6600" dirty="0"/>
              <a:t>Q&amp;A</a:t>
            </a:r>
            <a:endParaRPr kumimoji="1" lang="ja-JP" altLang="en-US" sz="6600" dirty="0"/>
          </a:p>
        </p:txBody>
      </p:sp>
    </p:spTree>
    <p:extLst>
      <p:ext uri="{BB962C8B-B14F-4D97-AF65-F5344CB8AC3E}">
        <p14:creationId xmlns:p14="http://schemas.microsoft.com/office/powerpoint/2010/main" val="121315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17312" y="132264"/>
            <a:ext cx="9206948" cy="1126231"/>
          </a:xfrm>
        </p:spPr>
        <p:txBody>
          <a:bodyPr>
            <a:normAutofit/>
          </a:bodyPr>
          <a:lstStyle/>
          <a:p>
            <a:r>
              <a:rPr kumimoji="1" lang="ja-JP" altLang="en-US" sz="3600" dirty="0">
                <a:solidFill>
                  <a:srgbClr val="2F5597"/>
                </a:solidFill>
                <a:latin typeface="メイリオ" panose="020B0604030504040204" pitchFamily="50" charset="-128"/>
                <a:ea typeface="メイリオ" panose="020B0604030504040204" pitchFamily="50" charset="-128"/>
              </a:rPr>
              <a:t>バイオ医薬品には</a:t>
            </a:r>
            <a:br>
              <a:rPr kumimoji="1" lang="en-US" altLang="ja-JP" sz="3600" dirty="0">
                <a:solidFill>
                  <a:srgbClr val="2F5597"/>
                </a:solidFill>
                <a:latin typeface="メイリオ" panose="020B0604030504040204" pitchFamily="50" charset="-128"/>
                <a:ea typeface="メイリオ" panose="020B0604030504040204" pitchFamily="50" charset="-128"/>
              </a:rPr>
            </a:br>
            <a:r>
              <a:rPr kumimoji="1" lang="ja-JP" altLang="en-US" sz="3600" dirty="0">
                <a:solidFill>
                  <a:srgbClr val="2F5597"/>
                </a:solidFill>
                <a:latin typeface="メイリオ" panose="020B0604030504040204" pitchFamily="50" charset="-128"/>
                <a:ea typeface="メイリオ" panose="020B0604030504040204" pitchFamily="50" charset="-128"/>
              </a:rPr>
              <a:t>どのような特徴がありますか？</a:t>
            </a:r>
          </a:p>
        </p:txBody>
      </p:sp>
      <p:sp>
        <p:nvSpPr>
          <p:cNvPr id="3" name="コンテンツ プレースホルダー 2"/>
          <p:cNvSpPr>
            <a:spLocks noGrp="1"/>
          </p:cNvSpPr>
          <p:nvPr>
            <p:ph idx="4294967295"/>
          </p:nvPr>
        </p:nvSpPr>
        <p:spPr>
          <a:xfrm>
            <a:off x="2926080" y="2533297"/>
            <a:ext cx="8298181" cy="2728428"/>
          </a:xfrm>
        </p:spPr>
        <p:txBody>
          <a:bodyPr>
            <a:noAutofit/>
          </a:bodyPr>
          <a:lstStyle/>
          <a:p>
            <a:pPr marL="0" indent="0">
              <a:lnSpc>
                <a:spcPct val="150000"/>
              </a:lnSpc>
              <a:buNone/>
            </a:pPr>
            <a:r>
              <a:rPr lang="ja-JP" altLang="en-US" sz="2200" dirty="0">
                <a:latin typeface="メイリオ" panose="020B0604030504040204" pitchFamily="50" charset="-128"/>
                <a:ea typeface="メイリオ" panose="020B0604030504040204" pitchFamily="50" charset="-128"/>
              </a:rPr>
              <a:t>一般的な医薬品（低分子医薬品）は化学合成により製造されますが、</a:t>
            </a:r>
            <a:r>
              <a:rPr lang="ja-JP" altLang="en-US" sz="2200" b="1" dirty="0">
                <a:latin typeface="メイリオ" panose="020B0604030504040204" pitchFamily="50" charset="-128"/>
                <a:ea typeface="メイリオ" panose="020B0604030504040204" pitchFamily="50" charset="-128"/>
              </a:rPr>
              <a:t>バイオ医薬品は細胞を用いて製造</a:t>
            </a:r>
            <a:r>
              <a:rPr lang="ja-JP" altLang="en-US" sz="2200" dirty="0">
                <a:latin typeface="メイリオ" panose="020B0604030504040204" pitchFamily="50" charset="-128"/>
                <a:ea typeface="メイリオ" panose="020B0604030504040204" pitchFamily="50" charset="-128"/>
              </a:rPr>
              <a:t>されます（</a:t>
            </a:r>
            <a:r>
              <a:rPr lang="en-US" altLang="ja-JP" sz="2200" dirty="0">
                <a:latin typeface="メイリオ" panose="020B0604030504040204" pitchFamily="50" charset="-128"/>
                <a:ea typeface="メイリオ" panose="020B0604030504040204" pitchFamily="50" charset="-128"/>
              </a:rPr>
              <a:t>Q2 </a:t>
            </a:r>
            <a:r>
              <a:rPr lang="ja-JP" altLang="en-US" sz="2200" dirty="0">
                <a:latin typeface="メイリオ" panose="020B0604030504040204" pitchFamily="50" charset="-128"/>
                <a:ea typeface="メイリオ" panose="020B0604030504040204" pitchFamily="50" charset="-128"/>
              </a:rPr>
              <a:t>参照）。</a:t>
            </a:r>
          </a:p>
          <a:p>
            <a:pPr marL="0" indent="0">
              <a:lnSpc>
                <a:spcPct val="150000"/>
              </a:lnSpc>
              <a:buNone/>
            </a:pPr>
            <a:r>
              <a:rPr lang="ja-JP" altLang="en-US" sz="2200" dirty="0">
                <a:latin typeface="メイリオ" panose="020B0604030504040204" pitchFamily="50" charset="-128"/>
                <a:ea typeface="メイリオ" panose="020B0604030504040204" pitchFamily="50" charset="-128"/>
              </a:rPr>
              <a:t>バイオ医薬品はタンパク質でできているため、飲み薬にして服用すると消化酵素の作用を受けて分解されてしまいます。そのため、</a:t>
            </a:r>
            <a:r>
              <a:rPr lang="ja-JP" altLang="en-US" sz="2200" b="1" dirty="0">
                <a:latin typeface="メイリオ" panose="020B0604030504040204" pitchFamily="50" charset="-128"/>
                <a:ea typeface="メイリオ" panose="020B0604030504040204" pitchFamily="50" charset="-128"/>
              </a:rPr>
              <a:t>現時点では静脈内や皮下などに注射して投与するものが主になっています。</a:t>
            </a:r>
            <a:endParaRPr lang="ja-JP" altLang="en-US" sz="2200"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10700657" y="-23560"/>
            <a:ext cx="1491343" cy="311649"/>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latin typeface="メイリオ" panose="020B0604030504040204" pitchFamily="50" charset="-128"/>
                <a:ea typeface="メイリオ" panose="020B0604030504040204" pitchFamily="50" charset="-128"/>
              </a:rPr>
              <a:t>バイオ医薬品</a:t>
            </a:r>
            <a:r>
              <a:rPr lang="en-US" altLang="ja-JP" sz="1200" dirty="0">
                <a:latin typeface="メイリオ" panose="020B0604030504040204" pitchFamily="50" charset="-128"/>
                <a:ea typeface="メイリオ" panose="020B0604030504040204" pitchFamily="50" charset="-128"/>
              </a:rPr>
              <a:t>Q&amp;A</a:t>
            </a:r>
            <a:endParaRPr lang="ja-JP" altLang="en-US" sz="12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822628" y="1542847"/>
            <a:ext cx="829073" cy="1564482"/>
          </a:xfrm>
          <a:prstGeom prst="rect">
            <a:avLst/>
          </a:prstGeom>
          <a:noFill/>
        </p:spPr>
        <p:txBody>
          <a:bodyPr wrap="none" rtlCol="0">
            <a:spAutoFit/>
          </a:bodyPr>
          <a:lstStyle/>
          <a:p>
            <a:pPr>
              <a:lnSpc>
                <a:spcPts val="8800"/>
              </a:lnSpc>
            </a:pPr>
            <a:r>
              <a:rPr lang="en-US" altLang="ja-JP" sz="6000" dirty="0">
                <a:solidFill>
                  <a:srgbClr val="00B0F0"/>
                </a:solidFill>
                <a:latin typeface="+mj-ea"/>
                <a:ea typeface="+mj-ea"/>
              </a:rPr>
              <a:t>A.</a:t>
            </a:r>
            <a:endParaRPr lang="ja-JP" altLang="en-US" sz="6000" dirty="0">
              <a:solidFill>
                <a:srgbClr val="00B0F0"/>
              </a:solidFill>
              <a:latin typeface="+mj-ea"/>
              <a:ea typeface="+mj-ea"/>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52" y="3737610"/>
            <a:ext cx="1618023" cy="1851128"/>
          </a:xfrm>
          <a:prstGeom prst="rect">
            <a:avLst/>
          </a:prstGeom>
        </p:spPr>
      </p:pic>
      <p:sp>
        <p:nvSpPr>
          <p:cNvPr id="13" name="角丸四角形吹き出し 12"/>
          <p:cNvSpPr/>
          <p:nvPr/>
        </p:nvSpPr>
        <p:spPr>
          <a:xfrm>
            <a:off x="2411730" y="1714500"/>
            <a:ext cx="9086850" cy="4046220"/>
          </a:xfrm>
          <a:prstGeom prst="wedgeRoundRectCallout">
            <a:avLst>
              <a:gd name="adj1" fmla="val -56762"/>
              <a:gd name="adj2" fmla="val 23264"/>
              <a:gd name="adj3" fmla="val 16667"/>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3C7574BD-5DA7-7D4F-B740-8F65D3AEB679}"/>
              </a:ext>
            </a:extLst>
          </p:cNvPr>
          <p:cNvSpPr txBox="1"/>
          <p:nvPr/>
        </p:nvSpPr>
        <p:spPr>
          <a:xfrm>
            <a:off x="585437" y="91123"/>
            <a:ext cx="1265090" cy="1220847"/>
          </a:xfrm>
          <a:prstGeom prst="rect">
            <a:avLst/>
          </a:prstGeom>
          <a:noFill/>
        </p:spPr>
        <p:txBody>
          <a:bodyPr wrap="none" rtlCol="0">
            <a:spAutoFit/>
          </a:bodyPr>
          <a:lstStyle/>
          <a:p>
            <a:pPr>
              <a:lnSpc>
                <a:spcPts val="8800"/>
              </a:lnSpc>
            </a:pPr>
            <a:r>
              <a:rPr lang="en-US" altLang="ja-JP" sz="8800" dirty="0">
                <a:solidFill>
                  <a:srgbClr val="FF33CC"/>
                </a:solidFill>
                <a:latin typeface="+mj-ea"/>
                <a:ea typeface="+mj-ea"/>
              </a:rPr>
              <a:t>Q</a:t>
            </a:r>
            <a:r>
              <a:rPr lang="en-US" altLang="ja-JP" sz="4400" dirty="0">
                <a:solidFill>
                  <a:srgbClr val="FF33CC"/>
                </a:solidFill>
                <a:latin typeface="+mj-ea"/>
                <a:ea typeface="+mj-ea"/>
              </a:rPr>
              <a:t>1</a:t>
            </a:r>
            <a:endParaRPr lang="ja-JP" altLang="en-US" sz="8800" dirty="0">
              <a:solidFill>
                <a:srgbClr val="FF33CC"/>
              </a:solidFill>
              <a:latin typeface="+mj-ea"/>
              <a:ea typeface="+mj-ea"/>
            </a:endParaRPr>
          </a:p>
        </p:txBody>
      </p:sp>
    </p:spTree>
    <p:extLst>
      <p:ext uri="{BB962C8B-B14F-4D97-AF65-F5344CB8AC3E}">
        <p14:creationId xmlns:p14="http://schemas.microsoft.com/office/powerpoint/2010/main" val="22736553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2764</TotalTime>
  <Words>7197</Words>
  <Application>Microsoft Office PowerPoint</Application>
  <PresentationFormat>ワイド画面</PresentationFormat>
  <Paragraphs>523</Paragraphs>
  <Slides>32</Slides>
  <Notes>30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Meiryo UI</vt:lpstr>
      <vt:lpstr>ＭＳ Ｐゴシック</vt:lpstr>
      <vt:lpstr>Meiryo</vt:lpstr>
      <vt:lpstr>Meiryo</vt:lpstr>
      <vt:lpstr>游ゴシック</vt:lpstr>
      <vt:lpstr>Arial</vt:lpstr>
      <vt:lpstr>Office テーマ</vt:lpstr>
      <vt:lpstr>バイオ医薬品って どんなもの？</vt:lpstr>
      <vt:lpstr>はじめに</vt:lpstr>
      <vt:lpstr>バイオ医薬品の働き</vt:lpstr>
      <vt:lpstr>足りない生理活性タンパク質を補う働き（補充療法）</vt:lpstr>
      <vt:lpstr>足りない生理活性タンパク質を補う働き（補充療法）</vt:lpstr>
      <vt:lpstr>病気の原因になる分子の機能を抑える働き</vt:lpstr>
      <vt:lpstr>【抗体医薬品の働き（抗腫瘍効果の例）】</vt:lpstr>
      <vt:lpstr>バイオ医薬品Q&amp;A</vt:lpstr>
      <vt:lpstr>バイオ医薬品には どのような特徴がありますか？</vt:lpstr>
      <vt:lpstr>バイオ医薬品には どのような特徴がありますか？</vt:lpstr>
      <vt:lpstr>バイオ医薬品は どのように製造されるのですか？</vt:lpstr>
      <vt:lpstr>バイオ医薬品は どのように製造されるのですか？</vt:lpstr>
      <vt:lpstr>バイオ医薬品は どのように製造されるのですか？</vt:lpstr>
      <vt:lpstr>バイオ医薬品を自己注射することになりました。 どのようなことに注意したらいいですか？</vt:lpstr>
      <vt:lpstr>バイオ医薬品を自己注射することになりました。 どのようなことに注意したらいいですか？</vt:lpstr>
      <vt:lpstr>バイオ医薬品には どのような副作用がありますか？</vt:lpstr>
      <vt:lpstr>バイオ医薬品には どのような副作用がありますか？</vt:lpstr>
      <vt:lpstr>バイオ医薬品はなぜ高額なものが 多いのですか？</vt:lpstr>
      <vt:lpstr>バイオ医薬品はなぜ高額なものが 多いのですか？</vt:lpstr>
      <vt:lpstr>バイオ後続品（バイオシミラー）とは どのような医薬品ですか？</vt:lpstr>
      <vt:lpstr>バイオ後続品（バイオシミラー）とは どのような医薬品ですか？</vt:lpstr>
      <vt:lpstr>PowerPoint プレゼンテーション</vt:lpstr>
      <vt:lpstr>参考資料</vt:lpstr>
      <vt:lpstr>バイオ医薬品は どのように製造されるのですか？</vt:lpstr>
      <vt:lpstr>バイオ医薬品は どのように製造されるのですか？</vt:lpstr>
      <vt:lpstr>バイオ医薬品は どのように製造されるのですか？</vt:lpstr>
      <vt:lpstr>バイオ医薬品は どのように製造されるのですか？</vt:lpstr>
      <vt:lpstr>バイオ医薬品は どのように製造されるのですか？</vt:lpstr>
      <vt:lpstr>バイオ医薬品は どのように製造されるのですか？</vt:lpstr>
      <vt:lpstr>バイオ医薬品は どのように製造されるのですか？</vt:lpstr>
      <vt:lpstr>本資料のご利用にあたって</vt:lpstr>
      <vt:lpstr>本資料についてのお問い合わせ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英典 熊坂</dc:creator>
  <cp:lastModifiedBy>米沢 実</cp:lastModifiedBy>
  <cp:revision>209</cp:revision>
  <cp:lastPrinted>2019-02-05T05:42:07Z</cp:lastPrinted>
  <dcterms:created xsi:type="dcterms:W3CDTF">2019-01-25T07:27:23Z</dcterms:created>
  <dcterms:modified xsi:type="dcterms:W3CDTF">2024-02-07T04:33:03Z</dcterms:modified>
</cp:coreProperties>
</file>